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1"/>
  </p:notesMasterIdLst>
  <p:handoutMasterIdLst>
    <p:handoutMasterId r:id="rId22"/>
  </p:handoutMasterIdLst>
  <p:sldIdLst>
    <p:sldId id="283" r:id="rId2"/>
    <p:sldId id="475" r:id="rId3"/>
    <p:sldId id="476" r:id="rId4"/>
    <p:sldId id="559" r:id="rId5"/>
    <p:sldId id="560" r:id="rId6"/>
    <p:sldId id="526" r:id="rId7"/>
    <p:sldId id="525" r:id="rId8"/>
    <p:sldId id="477" r:id="rId9"/>
    <p:sldId id="537" r:id="rId10"/>
    <p:sldId id="536" r:id="rId11"/>
    <p:sldId id="528" r:id="rId12"/>
    <p:sldId id="558" r:id="rId13"/>
    <p:sldId id="529" r:id="rId14"/>
    <p:sldId id="521" r:id="rId15"/>
    <p:sldId id="519" r:id="rId16"/>
    <p:sldId id="555" r:id="rId17"/>
    <p:sldId id="548" r:id="rId18"/>
    <p:sldId id="547" r:id="rId19"/>
    <p:sldId id="540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>
      <p:ext uri="{19B8F6BF-5375-455C-9EA6-DF929625EA0E}">
        <p15:presenceInfo xmlns:p15="http://schemas.microsoft.com/office/powerpoint/2012/main" userId="Nipun shah" providerId="None"/>
      </p:ext>
    </p:extLst>
  </p:cmAuthor>
  <p:cmAuthor id="2" name="Subburam Subbiah" initials="SS" lastIdx="2" clrIdx="1">
    <p:extLst>
      <p:ext uri="{19B8F6BF-5375-455C-9EA6-DF929625EA0E}">
        <p15:presenceInfo xmlns:p15="http://schemas.microsoft.com/office/powerpoint/2012/main" userId="Subburam Subbiah" providerId="None"/>
      </p:ext>
    </p:extLst>
  </p:cmAuthor>
  <p:cmAuthor id="3" name="Sandeep Maru" initials="SM" lastIdx="2" clrIdx="2">
    <p:extLst>
      <p:ext uri="{19B8F6BF-5375-455C-9EA6-DF929625EA0E}">
        <p15:presenceInfo xmlns:p15="http://schemas.microsoft.com/office/powerpoint/2012/main" userId="S-1-5-21-2834444667-168885179-4103465364-15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4AD"/>
    <a:srgbClr val="112248"/>
    <a:srgbClr val="94B5D7"/>
    <a:srgbClr val="007295"/>
    <a:srgbClr val="1957A3"/>
    <a:srgbClr val="CDCDCD"/>
    <a:srgbClr val="4D84BC"/>
    <a:srgbClr val="E7E6E6"/>
    <a:srgbClr val="000000"/>
    <a:srgbClr val="EDE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1839" autoAdjust="0"/>
    <p:restoredTop sz="94280" autoAdjust="0"/>
  </p:normalViewPr>
  <p:slideViewPr>
    <p:cSldViewPr snapToGrid="0">
      <p:cViewPr varScale="1">
        <p:scale>
          <a:sx n="74" d="100"/>
          <a:sy n="74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– Anup can you update some of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21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Pandora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Demand Forecasting</a:t>
            </a:r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663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=""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=""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=""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c2-54-196-7-111.compute-1.amazonaws.com:3000/#/Login" TargetMode="External"/><Relationship Id="rId2" Type="http://schemas.openxmlformats.org/officeDocument/2006/relationships/hyperlink" Target="http://18.197.131.98:808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hyperlink" Target="https://appsource.microsoft.com/en-us/product/cortana-intelligence/latentview.latentview-maf" TargetMode="External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cattool.azurewebsites.net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s://10ay.online.tableau.com/#/site/itteam/views/DemandPlanningDashboard/Summary?:embed=y&amp;:showAppBanner=false&amp;:showShareOptions=true&amp;:display_count=no&amp;:showVizHome=no" TargetMode="External"/><Relationship Id="rId7" Type="http://schemas.openxmlformats.org/officeDocument/2006/relationships/hyperlink" Target="https://10ay.online.tableau.com/#/site/itteam/views/HA-AssortmentPlan-LandingPage/AssortmentPlan?:iid=1&amp;:embed=y&amp;:showAppBanner=false&amp;:showShareOptions=true&amp;:display_count=no&amp;:showVizHome=no" TargetMode="External"/><Relationship Id="rId12" Type="http://schemas.openxmlformats.org/officeDocument/2006/relationships/hyperlink" Target="https://10az.online.tableau.com/#/site/latentviewanalytics/views/OnlineConsumerResearch-DCP/VoiceofCustomer?:iid=2&amp;:embed=y&amp;:showAppBanner=false&amp;:showShareOptions=true&amp;:display_count=no&amp;:showVizHome=n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10ay.online.tableau.com/#/site/itteam/views/FutureDirectionHRDashboard-Anonymised/Introduction?:embed=y&amp;:showAppBanner=false&amp;:showShareOptions=true&amp;:display_count=no&amp;:showVizHome=no" TargetMode="External"/><Relationship Id="rId11" Type="http://schemas.openxmlformats.org/officeDocument/2006/relationships/hyperlink" Target="https://10ay.online.tableau.com/#/site/itteam/views/Hypothesis-2Draftv1_1/Dashboard1?:iid=1&amp;:embed=y&amp;:showAppBanner=false&amp;:showShareOptions=true&amp;:display_count=no&amp;:showVizHome=no" TargetMode="External"/><Relationship Id="rId5" Type="http://schemas.openxmlformats.org/officeDocument/2006/relationships/hyperlink" Target="https://10ay.online.tableau.com/#/site/itteam/views/ShareofMarketDashboardAnonymized/GlobalDashboard?:embed=y&amp;:showAppBanner=false&amp;:showShareOptions=true&amp;:display_count=no&amp;:showVizHome=no" TargetMode="External"/><Relationship Id="rId10" Type="http://schemas.openxmlformats.org/officeDocument/2006/relationships/hyperlink" Target="https://10ay.online.tableau.com/#/site/itteam/workbooks/379310/views?:embed=y&amp;:showAppBanner=false&amp;:showShareOptions=true&amp;:display_count=no&amp;:showVizHome=no" TargetMode="External"/><Relationship Id="rId4" Type="http://schemas.openxmlformats.org/officeDocument/2006/relationships/hyperlink" Target="https://10ay.online.tableau.com/#/site/itteam/views/GlobalKPIConsolidated/Home?:embed=y&amp;:showAppBanner=false&amp;:showShareOptions=true&amp;:display_count=no&amp;:showVizHome=no" TargetMode="External"/><Relationship Id="rId9" Type="http://schemas.openxmlformats.org/officeDocument/2006/relationships/hyperlink" Target="https://10az.online.tableau.com/#/site/latentviewanalytics/views/FinancialDashboard-DCP/ExecSummary?:iid=1&amp;:embed=y&amp;:showAppBanner=false&amp;:showShareOptions=true&amp;:display_count=no&amp;:showVizHome=no" TargetMode="External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2868" y="1719665"/>
            <a:ext cx="7771775" cy="618564"/>
          </a:xfrm>
        </p:spPr>
        <p:txBody>
          <a:bodyPr/>
          <a:lstStyle/>
          <a:p>
            <a:r>
              <a:rPr lang="en-US" dirty="0" err="1" smtClean="0"/>
              <a:t>LatentView</a:t>
            </a:r>
            <a:r>
              <a:rPr lang="en-US" dirty="0" smtClean="0"/>
              <a:t> Capability demonstration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August, </a:t>
            </a:r>
            <a:r>
              <a:rPr lang="en-US" dirty="0"/>
              <a:t>2018</a:t>
            </a:r>
          </a:p>
        </p:txBody>
      </p:sp>
      <p:pic>
        <p:nvPicPr>
          <p:cNvPr id="1026" name="Picture 2" descr="Image result for bmw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3" y="4811443"/>
            <a:ext cx="1903316" cy="19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1. Profile driver behavior using IOT sensor data </a:t>
            </a:r>
            <a:endParaRPr lang="en-US" dirty="0"/>
          </a:p>
        </p:txBody>
      </p:sp>
      <p:sp>
        <p:nvSpPr>
          <p:cNvPr id="10" name="Pentagon 31">
            <a:extLst>
              <a:ext uri="{FF2B5EF4-FFF2-40B4-BE49-F238E27FC236}">
                <a16:creationId xmlns="" xmlns:a16="http://schemas.microsoft.com/office/drawing/2014/main" id="{0D24EE71-1912-4194-9D33-A6BAB514C1F2}"/>
              </a:ext>
            </a:extLst>
          </p:cNvPr>
          <p:cNvSpPr/>
          <p:nvPr/>
        </p:nvSpPr>
        <p:spPr>
          <a:xfrm>
            <a:off x="2419626" y="4079510"/>
            <a:ext cx="4535144" cy="457200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2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Connect Product Usage with Warranty Repairs &amp; Features</a:t>
            </a:r>
            <a:endParaRPr lang="en-IN" sz="1200" b="1" kern="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11" name="Freeform 33">
            <a:extLst>
              <a:ext uri="{FF2B5EF4-FFF2-40B4-BE49-F238E27FC236}">
                <a16:creationId xmlns="" xmlns:a16="http://schemas.microsoft.com/office/drawing/2014/main" id="{6945D11F-D058-4B8D-ACA5-539CDF6465AD}"/>
              </a:ext>
            </a:extLst>
          </p:cNvPr>
          <p:cNvSpPr/>
          <p:nvPr/>
        </p:nvSpPr>
        <p:spPr>
          <a:xfrm>
            <a:off x="7163868" y="4070739"/>
            <a:ext cx="4541190" cy="457200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2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Predicting Risk for Similar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9AD73AB-2AEA-49E4-A073-58BC6B67F355}"/>
              </a:ext>
            </a:extLst>
          </p:cNvPr>
          <p:cNvSpPr/>
          <p:nvPr/>
        </p:nvSpPr>
        <p:spPr>
          <a:xfrm>
            <a:off x="45862" y="3545514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251A844-0167-411B-8697-682FF61DA041}"/>
              </a:ext>
            </a:extLst>
          </p:cNvPr>
          <p:cNvSpPr/>
          <p:nvPr/>
        </p:nvSpPr>
        <p:spPr>
          <a:xfrm>
            <a:off x="113946" y="4104722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ADB1778-0AD7-4804-9625-859DC765AE12}"/>
              </a:ext>
            </a:extLst>
          </p:cNvPr>
          <p:cNvSpPr/>
          <p:nvPr/>
        </p:nvSpPr>
        <p:spPr>
          <a:xfrm>
            <a:off x="2918860" y="3115817"/>
            <a:ext cx="8487184" cy="683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A5AB8DA-3698-4285-B0A5-327829063D41}"/>
              </a:ext>
            </a:extLst>
          </p:cNvPr>
          <p:cNvSpPr/>
          <p:nvPr/>
        </p:nvSpPr>
        <p:spPr>
          <a:xfrm>
            <a:off x="113945" y="4853909"/>
            <a:ext cx="22860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333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8D244E7-815A-47DF-805D-9DC732F0071C}"/>
              </a:ext>
            </a:extLst>
          </p:cNvPr>
          <p:cNvSpPr/>
          <p:nvPr/>
        </p:nvSpPr>
        <p:spPr bwMode="auto">
          <a:xfrm>
            <a:off x="2419624" y="4692805"/>
            <a:ext cx="4541495" cy="914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“Cars showing Short Trip &amp; Long Pause </a:t>
            </a:r>
            <a:r>
              <a:rPr lang="en-US" sz="1200" i="1" kern="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behavior </a:t>
            </a:r>
            <a:r>
              <a:rPr lang="en-US" sz="1200" i="1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have a 40% higher chance Engine related failures”</a:t>
            </a:r>
            <a:endParaRPr lang="en-IN" sz="1200" i="1" kern="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82F9EAD1-F997-42EB-97E4-0B3ED502AA0E}"/>
              </a:ext>
            </a:extLst>
          </p:cNvPr>
          <p:cNvSpPr/>
          <p:nvPr/>
        </p:nvSpPr>
        <p:spPr bwMode="auto">
          <a:xfrm>
            <a:off x="7163868" y="4674077"/>
            <a:ext cx="454118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Vehicles that spend 100% more on Pedal position are at a 250% risk of engine related defects.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F2BB106C-9A5C-4E87-885D-5B12A0ABAF9A}"/>
              </a:ext>
            </a:extLst>
          </p:cNvPr>
          <p:cNvSpPr/>
          <p:nvPr/>
        </p:nvSpPr>
        <p:spPr>
          <a:xfrm>
            <a:off x="119659" y="1050772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>
                <a:solidFill>
                  <a:srgbClr val="333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53F6F915-9179-414F-B948-7B52EE5B8ECE}"/>
              </a:ext>
            </a:extLst>
          </p:cNvPr>
          <p:cNvSpPr/>
          <p:nvPr/>
        </p:nvSpPr>
        <p:spPr bwMode="auto">
          <a:xfrm>
            <a:off x="2387659" y="867798"/>
            <a:ext cx="9317398" cy="47379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err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LatentView</a:t>
            </a:r>
            <a:r>
              <a:rPr lang="en-US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developed and delivered </a:t>
            </a:r>
            <a:r>
              <a:rPr lang="en-US" sz="12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</a:t>
            </a:r>
            <a:r>
              <a:rPr lang="en-US" sz="1200" b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INSIGHTS </a:t>
            </a:r>
            <a:r>
              <a:rPr lang="en-US" sz="1200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tool, </a:t>
            </a:r>
            <a:r>
              <a:rPr lang="en-US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scalable and self-service platform for analytics on connected </a:t>
            </a:r>
            <a:r>
              <a:rPr lang="en-US" sz="1200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vehicles</a:t>
            </a:r>
            <a:endParaRPr lang="en-US" sz="120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07C924E2-CE91-4E56-9793-4F9EF8C6AFBE}"/>
              </a:ext>
            </a:extLst>
          </p:cNvPr>
          <p:cNvSpPr/>
          <p:nvPr/>
        </p:nvSpPr>
        <p:spPr>
          <a:xfrm>
            <a:off x="2395894" y="3499393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schemeClr val="bg1"/>
                </a:solidFill>
              </a:rPr>
              <a:t>Exploratory Analytics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AA9B8734-A25C-45AD-9F92-3305D9702DCC}"/>
              </a:ext>
            </a:extLst>
          </p:cNvPr>
          <p:cNvSpPr/>
          <p:nvPr/>
        </p:nvSpPr>
        <p:spPr>
          <a:xfrm>
            <a:off x="4764711" y="3493493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schemeClr val="bg1"/>
                </a:solidFill>
              </a:rPr>
              <a:t>Warranty vs Features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1EBFC783-374C-4ACB-919A-58145FF48B09}"/>
              </a:ext>
            </a:extLst>
          </p:cNvPr>
          <p:cNvSpPr/>
          <p:nvPr/>
        </p:nvSpPr>
        <p:spPr>
          <a:xfrm>
            <a:off x="7123863" y="3493493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schemeClr val="bg1"/>
                </a:solidFill>
              </a:rPr>
              <a:t>Vehicle Segmentation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3C690875-8765-4D37-8DD9-7A2EB1476139}"/>
              </a:ext>
            </a:extLst>
          </p:cNvPr>
          <p:cNvSpPr/>
          <p:nvPr/>
        </p:nvSpPr>
        <p:spPr>
          <a:xfrm>
            <a:off x="9504670" y="3493493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Risky Neighbours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hlinkClick r:id="rId2"/>
            <a:extLst>
              <a:ext uri="{FF2B5EF4-FFF2-40B4-BE49-F238E27FC236}">
                <a16:creationId xmlns="" xmlns:a16="http://schemas.microsoft.com/office/drawing/2014/main" id="{21576D71-5279-46F9-9BDE-1865C376075E}"/>
              </a:ext>
            </a:extLst>
          </p:cNvPr>
          <p:cNvSpPr/>
          <p:nvPr/>
        </p:nvSpPr>
        <p:spPr>
          <a:xfrm>
            <a:off x="2405659" y="6125280"/>
            <a:ext cx="895107" cy="314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sz="1799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4" descr="Image result for click icon">
            <a:hlinkClick r:id="rId3"/>
            <a:extLst>
              <a:ext uri="{FF2B5EF4-FFF2-40B4-BE49-F238E27FC236}">
                <a16:creationId xmlns="" xmlns:a16="http://schemas.microsoft.com/office/drawing/2014/main" id="{BA4C31B2-FA83-4F87-8459-EDECDD9B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12" y="6100591"/>
            <a:ext cx="371894" cy="3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32307A88-069E-4AC9-A195-AAF0326B026E}"/>
              </a:ext>
            </a:extLst>
          </p:cNvPr>
          <p:cNvSpPr/>
          <p:nvPr/>
        </p:nvSpPr>
        <p:spPr>
          <a:xfrm>
            <a:off x="-5714" y="1791455"/>
            <a:ext cx="24859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Key Highlights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2A0DD6F-E339-4C15-87BB-823125975A3C}"/>
              </a:ext>
            </a:extLst>
          </p:cNvPr>
          <p:cNvSpPr/>
          <p:nvPr/>
        </p:nvSpPr>
        <p:spPr bwMode="auto">
          <a:xfrm>
            <a:off x="9539343" y="1536703"/>
            <a:ext cx="2160000" cy="1080000"/>
          </a:xfrm>
          <a:prstGeom prst="rect">
            <a:avLst/>
          </a:prstGeom>
          <a:solidFill>
            <a:srgbClr val="007295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lt1"/>
                </a:solidFill>
              </a:rPr>
              <a:t>INNOVATION</a:t>
            </a:r>
            <a:br>
              <a:rPr lang="en-US" sz="1600" b="1" dirty="0">
                <a:solidFill>
                  <a:schemeClr val="lt1"/>
                </a:solidFill>
              </a:rPr>
            </a:br>
            <a:r>
              <a:rPr lang="en-US" sz="1400" dirty="0">
                <a:solidFill>
                  <a:schemeClr val="lt1"/>
                </a:solidFill>
              </a:rPr>
              <a:t>Superior analytical capabilities through simplified user experience</a:t>
            </a:r>
            <a:endParaRPr lang="en-IN" sz="1600" dirty="0">
              <a:solidFill>
                <a:schemeClr val="lt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7162452" y="1528465"/>
            <a:ext cx="2160000" cy="1080000"/>
          </a:xfrm>
          <a:prstGeom prst="rect">
            <a:avLst/>
          </a:prstGeom>
          <a:solidFill>
            <a:srgbClr val="00729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smtClean="0"/>
              <a:t>AGILE</a:t>
            </a:r>
            <a:r>
              <a:rPr lang="en-US" sz="1600" b="1" dirty="0"/>
              <a:t/>
            </a:r>
            <a:br>
              <a:rPr lang="en-US" sz="1600" b="1" dirty="0"/>
            </a:br>
            <a:r>
              <a:rPr lang="en-US" sz="1400" dirty="0" smtClean="0"/>
              <a:t>Delivered </a:t>
            </a:r>
            <a:r>
              <a:rPr lang="en-US" sz="1400" dirty="0"/>
              <a:t>under 6 months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32307A88-069E-4AC9-A195-AAF0326B026E}"/>
              </a:ext>
            </a:extLst>
          </p:cNvPr>
          <p:cNvSpPr/>
          <p:nvPr/>
        </p:nvSpPr>
        <p:spPr>
          <a:xfrm>
            <a:off x="45862" y="2948461"/>
            <a:ext cx="24859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solidFill>
                  <a:srgbClr val="333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Complexity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07C924E2-CE91-4E56-9793-4F9EF8C6AFBE}"/>
              </a:ext>
            </a:extLst>
          </p:cNvPr>
          <p:cNvSpPr/>
          <p:nvPr/>
        </p:nvSpPr>
        <p:spPr>
          <a:xfrm>
            <a:off x="2387659" y="2880052"/>
            <a:ext cx="9276066" cy="388642"/>
          </a:xfrm>
          <a:prstGeom prst="rect">
            <a:avLst/>
          </a:prstGeom>
          <a:solidFill>
            <a:srgbClr val="1AA4A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IN" sz="1400" dirty="0" smtClean="0">
                <a:solidFill>
                  <a:schemeClr val="bg1"/>
                </a:solidFill>
              </a:rPr>
              <a:t>IOT Data from cars all over the world, merged with local warranty claims and built Machine learning solution on top of it 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86471137-11A5-45C8-ABB1-11DCC348D163}"/>
              </a:ext>
            </a:extLst>
          </p:cNvPr>
          <p:cNvSpPr/>
          <p:nvPr/>
        </p:nvSpPr>
        <p:spPr bwMode="auto">
          <a:xfrm>
            <a:off x="4780803" y="1536939"/>
            <a:ext cx="2160000" cy="1080000"/>
          </a:xfrm>
          <a:prstGeom prst="rect">
            <a:avLst/>
          </a:prstGeom>
          <a:solidFill>
            <a:srgbClr val="007295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>
                <a:solidFill>
                  <a:schemeClr val="lt1"/>
                </a:solidFill>
              </a:rPr>
              <a:t>SCALE</a:t>
            </a:r>
            <a:br>
              <a:rPr lang="en-US" sz="1600" b="1" dirty="0">
                <a:solidFill>
                  <a:schemeClr val="lt1"/>
                </a:solidFill>
              </a:rPr>
            </a:b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200" dirty="0">
                <a:solidFill>
                  <a:schemeClr val="lt1"/>
                </a:solidFill>
              </a:rPr>
              <a:t>Built on 4.5 million cars &amp; 2.8 Million Warranty </a:t>
            </a:r>
            <a:r>
              <a:rPr lang="en-US" sz="1200" dirty="0" smtClean="0">
                <a:solidFill>
                  <a:schemeClr val="lt1"/>
                </a:solidFill>
              </a:rPr>
              <a:t>Claims across multiple geographies</a:t>
            </a:r>
            <a:endParaRPr lang="en-IN" sz="1200" dirty="0">
              <a:solidFill>
                <a:schemeClr val="lt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4B4A9425-FF1E-470F-B340-11B0A20F7852}"/>
              </a:ext>
            </a:extLst>
          </p:cNvPr>
          <p:cNvSpPr/>
          <p:nvPr/>
        </p:nvSpPr>
        <p:spPr>
          <a:xfrm>
            <a:off x="2405659" y="1528465"/>
            <a:ext cx="2160000" cy="1080000"/>
          </a:xfrm>
          <a:prstGeom prst="rect">
            <a:avLst/>
          </a:prstGeom>
          <a:solidFill>
            <a:srgbClr val="007295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b="1" dirty="0">
                <a:solidFill>
                  <a:schemeClr val="bg1"/>
                </a:solidFill>
              </a:rPr>
              <a:t>TECHNOLOGY</a:t>
            </a:r>
            <a:r>
              <a:rPr lang="en-IN" sz="1400" dirty="0">
                <a:solidFill>
                  <a:schemeClr val="bg1"/>
                </a:solidFill>
              </a:rPr>
              <a:t/>
            </a:r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 smtClean="0">
                <a:solidFill>
                  <a:schemeClr val="bg1"/>
                </a:solidFill>
              </a:rPr>
              <a:t>State </a:t>
            </a:r>
            <a:r>
              <a:rPr lang="en-IN" sz="1400" dirty="0">
                <a:solidFill>
                  <a:schemeClr val="bg1"/>
                </a:solidFill>
              </a:rPr>
              <a:t>of art open source </a:t>
            </a:r>
            <a:r>
              <a:rPr lang="en-IN" sz="1400" dirty="0" smtClean="0">
                <a:solidFill>
                  <a:schemeClr val="bg1"/>
                </a:solidFill>
              </a:rPr>
              <a:t>technologies </a:t>
            </a:r>
            <a:r>
              <a:rPr lang="en-IN" sz="1400" dirty="0">
                <a:solidFill>
                  <a:schemeClr val="bg1"/>
                </a:solidFill>
              </a:rPr>
              <a:t>like </a:t>
            </a:r>
            <a:r>
              <a:rPr lang="en-IN" sz="1400" dirty="0" smtClean="0">
                <a:solidFill>
                  <a:schemeClr val="bg1"/>
                </a:solidFill>
              </a:rPr>
              <a:t>Scala, Spark, Data bricks 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45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>
                <a:sym typeface="Arial"/>
              </a:rPr>
              <a:t>2. Recommendation Engine for food distribution company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-4701" y="665945"/>
            <a:ext cx="12192003" cy="2253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5641" y="1256791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3009" y="1104164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5884" y="1427403"/>
            <a:ext cx="3499537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Sales teams tried to sell new products to existing customers based on shallow analysis of previous transactions and ‘gut’ feel</a:t>
            </a:r>
            <a:endParaRPr lang="en-US" sz="1400" dirty="0">
              <a:solidFill>
                <a:prstClr val="black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5884" y="1098777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rPr>
              <a:t>The “Before” State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96683" y="1104164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292409" y="1427403"/>
            <a:ext cx="3651619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1400" dirty="0" smtClean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0% increase in value of new orders from existing customers. Higher customer satisfaction due to precise recommendations   </a:t>
            </a:r>
            <a:endParaRPr lang="en-US" sz="1400" dirty="0">
              <a:solidFill>
                <a:prstClr val="black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3419" y="552947"/>
            <a:ext cx="11744883" cy="582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ea typeface="+mn-ea"/>
                <a:cs typeface="+mn-cs"/>
              </a:rPr>
              <a:t>The Problem: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ea typeface="+mn-ea"/>
                <a:cs typeface="+mn-cs"/>
              </a:rPr>
              <a:t>In an industry where customer acquisition is fairly expensive, this company’s repeat orders were at a low 4%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250588" y="1256791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284846" y="1104164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337244" y="1427403"/>
            <a:ext cx="3486708" cy="11264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Build an innovative </a:t>
            </a: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1400" dirty="0" smtClean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ecommendation engine that combined customer segmentation, user-based </a:t>
            </a: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1400" dirty="0" smtClean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ollaborative </a:t>
            </a: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lang="en-US" sz="1400" dirty="0" smtClean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iltering and </a:t>
            </a: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en-US" sz="1400" dirty="0" smtClean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arket </a:t>
            </a: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lang="en-US" sz="1400" dirty="0" smtClean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asket </a:t>
            </a: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1400" dirty="0" smtClean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nalysis </a:t>
            </a:r>
            <a:endParaRPr lang="en-US" sz="1400" dirty="0">
              <a:solidFill>
                <a:prstClr val="black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37244" y="1098777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rPr>
              <a:t>LatentView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rPr>
              <a:t> Solution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292409" y="1098777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rPr>
              <a:t>The “After” State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43135" y="3215363"/>
            <a:ext cx="4983624" cy="2222451"/>
          </a:xfrm>
          <a:prstGeom prst="rect">
            <a:avLst/>
          </a:prstGeom>
          <a:solidFill>
            <a:srgbClr val="7F7F7F">
              <a:alpha val="16863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3" name="TextBox 98"/>
          <p:cNvSpPr txBox="1"/>
          <p:nvPr/>
        </p:nvSpPr>
        <p:spPr>
          <a:xfrm>
            <a:off x="8163751" y="2887422"/>
            <a:ext cx="2132251" cy="276999"/>
          </a:xfrm>
          <a:prstGeom prst="rect">
            <a:avLst/>
          </a:prstGeom>
          <a:noFill/>
          <a:ln>
            <a:solidFill>
              <a:srgbClr val="5B9BD5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Market Basket Analysis</a:t>
            </a:r>
          </a:p>
        </p:txBody>
      </p:sp>
      <p:sp>
        <p:nvSpPr>
          <p:cNvPr id="64" name="TextBox 99"/>
          <p:cNvSpPr txBox="1"/>
          <p:nvPr/>
        </p:nvSpPr>
        <p:spPr>
          <a:xfrm>
            <a:off x="6773253" y="3330352"/>
            <a:ext cx="485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00">
                    <a:lumMod val="50000"/>
                    <a:lumOff val="50000"/>
                  </a:srgbClr>
                </a:solidFill>
                <a:cs typeface="Segoe UI Light" panose="020B0502040204020203" pitchFamily="34" charset="0"/>
              </a:rPr>
              <a:t>Market Basket Analysis </a:t>
            </a:r>
            <a:r>
              <a:rPr lang="en-US" sz="1200" dirty="0" smtClean="0">
                <a:solidFill>
                  <a:srgbClr val="000000">
                    <a:lumMod val="50000"/>
                    <a:lumOff val="50000"/>
                  </a:srgbClr>
                </a:solidFill>
                <a:cs typeface="Segoe UI Light" panose="020B0502040204020203" pitchFamily="34" charset="0"/>
              </a:rPr>
              <a:t>performed for all products bought by customers in a segment. Select the product with highest likelihood to co-occur in the basket</a:t>
            </a:r>
          </a:p>
        </p:txBody>
      </p:sp>
      <p:pic>
        <p:nvPicPr>
          <p:cNvPr id="65" name="Picture 64" descr="http://icons.iconarchive.com/icons/iconsmind/outline/512/Shopping-Basket-icon.png"/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54" y="3889218"/>
            <a:ext cx="920573" cy="9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101"/>
          <p:cNvSpPr txBox="1"/>
          <p:nvPr/>
        </p:nvSpPr>
        <p:spPr>
          <a:xfrm>
            <a:off x="7269154" y="4266063"/>
            <a:ext cx="96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rgbClr val="E7E6E6">
                    <a:lumMod val="25000"/>
                  </a:srgbClr>
                </a:solidFill>
              </a:rPr>
              <a:t>Milk</a:t>
            </a:r>
          </a:p>
          <a:p>
            <a:pPr algn="ctr"/>
            <a:r>
              <a:rPr lang="en-US" sz="800" dirty="0" smtClean="0">
                <a:solidFill>
                  <a:srgbClr val="E7E6E6">
                    <a:lumMod val="25000"/>
                  </a:srgbClr>
                </a:solidFill>
              </a:rPr>
              <a:t>Eggs</a:t>
            </a:r>
          </a:p>
        </p:txBody>
      </p:sp>
      <p:sp>
        <p:nvSpPr>
          <p:cNvPr id="67" name="TextBox 102"/>
          <p:cNvSpPr txBox="1"/>
          <p:nvPr/>
        </p:nvSpPr>
        <p:spPr>
          <a:xfrm>
            <a:off x="7159181" y="4868354"/>
            <a:ext cx="1188000" cy="461665"/>
          </a:xfrm>
          <a:prstGeom prst="rect">
            <a:avLst/>
          </a:prstGeom>
          <a:solidFill>
            <a:srgbClr val="579384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E7E6E6">
                    <a:lumMod val="25000"/>
                  </a:srgbClr>
                </a:solidFill>
              </a:rPr>
              <a:t>Recommended </a:t>
            </a:r>
          </a:p>
          <a:p>
            <a:pPr algn="ctr"/>
            <a:r>
              <a:rPr lang="en-US" sz="1200" b="1" dirty="0" smtClean="0">
                <a:solidFill>
                  <a:srgbClr val="E7E6E6">
                    <a:lumMod val="25000"/>
                  </a:srgbClr>
                </a:solidFill>
              </a:rPr>
              <a:t>Bread</a:t>
            </a:r>
            <a:endParaRPr lang="en-US" sz="1200" b="1" dirty="0">
              <a:solidFill>
                <a:srgbClr val="E7E6E6">
                  <a:lumMod val="25000"/>
                </a:srgbClr>
              </a:solidFill>
            </a:endParaRPr>
          </a:p>
        </p:txBody>
      </p:sp>
      <p:pic>
        <p:nvPicPr>
          <p:cNvPr id="6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608" y="3819588"/>
            <a:ext cx="2514788" cy="1478280"/>
          </a:xfrm>
          <a:prstGeom prst="rect">
            <a:avLst/>
          </a:prstGeom>
        </p:spPr>
      </p:pic>
      <p:sp>
        <p:nvSpPr>
          <p:cNvPr id="69" name="TextBox 104"/>
          <p:cNvSpPr txBox="1"/>
          <p:nvPr/>
        </p:nvSpPr>
        <p:spPr>
          <a:xfrm>
            <a:off x="8484781" y="4073620"/>
            <a:ext cx="538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rgbClr val="345159"/>
                </a:solidFill>
              </a:rPr>
              <a:t>TRX1</a:t>
            </a:r>
            <a:endParaRPr lang="en-US" sz="1100" dirty="0">
              <a:solidFill>
                <a:srgbClr val="345159"/>
              </a:solidFill>
            </a:endParaRPr>
          </a:p>
        </p:txBody>
      </p:sp>
      <p:sp>
        <p:nvSpPr>
          <p:cNvPr id="70" name="TextBox 105"/>
          <p:cNvSpPr txBox="1"/>
          <p:nvPr/>
        </p:nvSpPr>
        <p:spPr>
          <a:xfrm>
            <a:off x="8484129" y="4382038"/>
            <a:ext cx="54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rgbClr val="E7E6E6">
                    <a:lumMod val="25000"/>
                  </a:srgbClr>
                </a:solidFill>
              </a:rPr>
              <a:t>TRX2</a:t>
            </a:r>
            <a:endParaRPr lang="en-US" sz="1100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71" name="TextBox 106"/>
          <p:cNvSpPr txBox="1"/>
          <p:nvPr/>
        </p:nvSpPr>
        <p:spPr>
          <a:xfrm>
            <a:off x="8483476" y="4697276"/>
            <a:ext cx="54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rgbClr val="345159"/>
                </a:solidFill>
              </a:rPr>
              <a:t>TRX3</a:t>
            </a:r>
            <a:endParaRPr lang="en-US" sz="1100" dirty="0">
              <a:solidFill>
                <a:srgbClr val="345159"/>
              </a:solidFill>
            </a:endParaRPr>
          </a:p>
        </p:txBody>
      </p:sp>
      <p:sp>
        <p:nvSpPr>
          <p:cNvPr id="72" name="TextBox 107"/>
          <p:cNvSpPr txBox="1"/>
          <p:nvPr/>
        </p:nvSpPr>
        <p:spPr>
          <a:xfrm>
            <a:off x="8483476" y="5040317"/>
            <a:ext cx="54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rgbClr val="E7E6E6">
                    <a:lumMod val="25000"/>
                  </a:srgbClr>
                </a:solidFill>
              </a:rPr>
              <a:t>TRX4</a:t>
            </a:r>
            <a:endParaRPr lang="en-US" sz="1100" dirty="0">
              <a:solidFill>
                <a:srgbClr val="E7E6E6">
                  <a:lumMod val="25000"/>
                </a:srgbClr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423694" y="3196154"/>
            <a:ext cx="5270895" cy="2223333"/>
            <a:chOff x="395809" y="1696257"/>
            <a:chExt cx="4723974" cy="2395351"/>
          </a:xfrm>
        </p:grpSpPr>
        <p:sp>
          <p:nvSpPr>
            <p:cNvPr id="83" name="Rectangle 82"/>
            <p:cNvSpPr/>
            <p:nvPr/>
          </p:nvSpPr>
          <p:spPr>
            <a:xfrm>
              <a:off x="478136" y="1696257"/>
              <a:ext cx="4531319" cy="2395351"/>
            </a:xfrm>
            <a:prstGeom prst="rect">
              <a:avLst/>
            </a:prstGeom>
            <a:solidFill>
              <a:srgbClr val="7F7F7F">
                <a:alpha val="16863"/>
              </a:srgb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endParaRPr>
            </a:p>
          </p:txBody>
        </p:sp>
        <p:pic>
          <p:nvPicPr>
            <p:cNvPr id="84" name="Picture 83" descr="http://simpleicon.com/wp-content/uploads/shop-4-256x256.png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012" y="2118554"/>
              <a:ext cx="498744" cy="49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111"/>
            <p:cNvSpPr txBox="1"/>
            <p:nvPr/>
          </p:nvSpPr>
          <p:spPr>
            <a:xfrm>
              <a:off x="1188124" y="2538311"/>
              <a:ext cx="1007660" cy="298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</a:rPr>
                <a:t>Customer A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020803" y="2376866"/>
              <a:ext cx="1003766" cy="2476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87" name="TextBox 113"/>
            <p:cNvSpPr txBox="1"/>
            <p:nvPr/>
          </p:nvSpPr>
          <p:spPr>
            <a:xfrm>
              <a:off x="2022128" y="2090927"/>
              <a:ext cx="968990" cy="298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</a:rPr>
                <a:t>Similar</a:t>
              </a:r>
            </a:p>
          </p:txBody>
        </p:sp>
        <p:sp>
          <p:nvSpPr>
            <p:cNvPr id="88" name="TextBox 114"/>
            <p:cNvSpPr txBox="1"/>
            <p:nvPr/>
          </p:nvSpPr>
          <p:spPr>
            <a:xfrm>
              <a:off x="2205187" y="3033348"/>
              <a:ext cx="1682212" cy="298430"/>
            </a:xfrm>
            <a:prstGeom prst="rect">
              <a:avLst/>
            </a:prstGeom>
            <a:solidFill>
              <a:srgbClr val="579384">
                <a:alpha val="50000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</a:rPr>
                <a:t>Recommend Bread</a:t>
              </a:r>
            </a:p>
          </p:txBody>
        </p:sp>
        <p:cxnSp>
          <p:nvCxnSpPr>
            <p:cNvPr id="89" name="Elbow Connector 88"/>
            <p:cNvCxnSpPr/>
            <p:nvPr/>
          </p:nvCxnSpPr>
          <p:spPr>
            <a:xfrm rot="5400000">
              <a:off x="3007267" y="1480001"/>
              <a:ext cx="78052" cy="2853818"/>
            </a:xfrm>
            <a:prstGeom prst="bentConnector3">
              <a:avLst>
                <a:gd name="adj1" fmla="val 607387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0" name="TextBox 116"/>
            <p:cNvSpPr txBox="1"/>
            <p:nvPr/>
          </p:nvSpPr>
          <p:spPr>
            <a:xfrm>
              <a:off x="477407" y="3314947"/>
              <a:ext cx="4609219" cy="49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User-User Similarity - 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 similarity is calculated between customers within a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segment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 based on common products in basket using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Cosine Similarity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4150793" y="1930077"/>
              <a:ext cx="968990" cy="965093"/>
              <a:chOff x="309363" y="3133269"/>
              <a:chExt cx="968990" cy="965093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439459" y="3148643"/>
                <a:ext cx="689651" cy="910142"/>
              </a:xfrm>
              <a:prstGeom prst="rect">
                <a:avLst/>
              </a:prstGeom>
              <a:solidFill>
                <a:srgbClr val="24725E">
                  <a:alpha val="50000"/>
                </a:srgbClr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09363" y="3133269"/>
                <a:ext cx="968990" cy="965093"/>
                <a:chOff x="441454" y="3092377"/>
                <a:chExt cx="968990" cy="965093"/>
              </a:xfrm>
            </p:grpSpPr>
            <p:sp>
              <p:nvSpPr>
                <p:cNvPr id="106" name="TextBox 132"/>
                <p:cNvSpPr txBox="1"/>
                <p:nvPr/>
              </p:nvSpPr>
              <p:spPr>
                <a:xfrm>
                  <a:off x="441454" y="3092377"/>
                  <a:ext cx="968990" cy="447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Items Purchased:</a:t>
                  </a:r>
                </a:p>
              </p:txBody>
            </p:sp>
            <p:sp>
              <p:nvSpPr>
                <p:cNvPr id="107" name="TextBox 133"/>
                <p:cNvSpPr txBox="1"/>
                <p:nvPr/>
              </p:nvSpPr>
              <p:spPr>
                <a:xfrm>
                  <a:off x="662661" y="3435741"/>
                  <a:ext cx="744135" cy="621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Milk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Eggs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Bread</a:t>
                  </a:r>
                </a:p>
              </p:txBody>
            </p:sp>
          </p:grpSp>
        </p:grpSp>
        <p:grpSp>
          <p:nvGrpSpPr>
            <p:cNvPr id="92" name="Group 91"/>
            <p:cNvGrpSpPr/>
            <p:nvPr/>
          </p:nvGrpSpPr>
          <p:grpSpPr>
            <a:xfrm>
              <a:off x="3219770" y="1904894"/>
              <a:ext cx="1030462" cy="1052502"/>
              <a:chOff x="2825861" y="3082975"/>
              <a:chExt cx="1030462" cy="1052502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848663" y="3082975"/>
                <a:ext cx="1007660" cy="506922"/>
                <a:chOff x="2674495" y="3242629"/>
                <a:chExt cx="1007660" cy="506922"/>
              </a:xfrm>
            </p:grpSpPr>
            <p:pic>
              <p:nvPicPr>
                <p:cNvPr id="102" name="Picture 101" descr="http://simpleicon.com/wp-content/uploads/shop-4-256x256.png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duotone>
                    <a:srgbClr val="ED7D31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6591" y="3242629"/>
                  <a:ext cx="305367" cy="3053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" name="TextBox 129"/>
                <p:cNvSpPr txBox="1"/>
                <p:nvPr/>
              </p:nvSpPr>
              <p:spPr>
                <a:xfrm>
                  <a:off x="2674495" y="3451121"/>
                  <a:ext cx="1007660" cy="298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E7E6E6">
                          <a:lumMod val="25000"/>
                        </a:srgbClr>
                      </a:solidFill>
                      <a:effectLst/>
                      <a:uLnTx/>
                      <a:uFillTx/>
                    </a:rPr>
                    <a:t>Customer B</a:t>
                  </a: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2825861" y="3628555"/>
                <a:ext cx="1007660" cy="506922"/>
                <a:chOff x="2674495" y="3242629"/>
                <a:chExt cx="1007660" cy="506922"/>
              </a:xfrm>
            </p:grpSpPr>
            <p:pic>
              <p:nvPicPr>
                <p:cNvPr id="100" name="Picture 99" descr="http://simpleicon.com/wp-content/uploads/shop-4-256x256.png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duotone>
                    <a:srgbClr val="ED7D31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6591" y="3242629"/>
                  <a:ext cx="305367" cy="3053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1" name="TextBox 127"/>
                <p:cNvSpPr txBox="1"/>
                <p:nvPr/>
              </p:nvSpPr>
              <p:spPr>
                <a:xfrm>
                  <a:off x="2674495" y="3451121"/>
                  <a:ext cx="1007660" cy="298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E7E6E6">
                          <a:lumMod val="25000"/>
                        </a:srgbClr>
                      </a:solidFill>
                      <a:effectLst/>
                      <a:uLnTx/>
                      <a:uFillTx/>
                    </a:rPr>
                    <a:t>Customer C</a:t>
                  </a:r>
                </a:p>
              </p:txBody>
            </p:sp>
          </p:grpSp>
        </p:grpSp>
        <p:grpSp>
          <p:nvGrpSpPr>
            <p:cNvPr id="93" name="Group 92"/>
            <p:cNvGrpSpPr/>
            <p:nvPr/>
          </p:nvGrpSpPr>
          <p:grpSpPr>
            <a:xfrm>
              <a:off x="395809" y="1966948"/>
              <a:ext cx="1007979" cy="1029942"/>
              <a:chOff x="235947" y="3118823"/>
              <a:chExt cx="1007979" cy="102994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376945" y="3118823"/>
                <a:ext cx="679833" cy="939962"/>
              </a:xfrm>
              <a:prstGeom prst="rect">
                <a:avLst/>
              </a:prstGeom>
              <a:solidFill>
                <a:srgbClr val="24725E">
                  <a:alpha val="50000"/>
                </a:srgbClr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235947" y="3123174"/>
                <a:ext cx="1007979" cy="1025591"/>
                <a:chOff x="368038" y="3082282"/>
                <a:chExt cx="1007979" cy="1025591"/>
              </a:xfrm>
            </p:grpSpPr>
            <p:sp>
              <p:nvSpPr>
                <p:cNvPr id="96" name="TextBox 122"/>
                <p:cNvSpPr txBox="1"/>
                <p:nvPr/>
              </p:nvSpPr>
              <p:spPr>
                <a:xfrm>
                  <a:off x="368038" y="3082282"/>
                  <a:ext cx="968990" cy="447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Items Purchased:</a:t>
                  </a:r>
                </a:p>
              </p:txBody>
            </p:sp>
            <p:sp>
              <p:nvSpPr>
                <p:cNvPr id="97" name="TextBox 123"/>
                <p:cNvSpPr txBox="1"/>
                <p:nvPr/>
              </p:nvSpPr>
              <p:spPr>
                <a:xfrm>
                  <a:off x="631882" y="3486143"/>
                  <a:ext cx="744135" cy="6217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Milk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Eggs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45159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74" name="TextBox 134"/>
          <p:cNvSpPr txBox="1"/>
          <p:nvPr/>
        </p:nvSpPr>
        <p:spPr>
          <a:xfrm>
            <a:off x="1831357" y="2872346"/>
            <a:ext cx="2114093" cy="276999"/>
          </a:xfrm>
          <a:prstGeom prst="rect">
            <a:avLst/>
          </a:prstGeom>
          <a:noFill/>
          <a:ln>
            <a:solidFill>
              <a:srgbClr val="5B9BD5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Collaborative Filtering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1956947" y="5478277"/>
            <a:ext cx="0" cy="21865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9000573" y="5478229"/>
            <a:ext cx="0" cy="21865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>
            <a:off x="1956947" y="5696936"/>
            <a:ext cx="7040880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flipH="1">
            <a:off x="5901723" y="5694459"/>
            <a:ext cx="5344" cy="11638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9" name="Picture 78" descr="https://d30y9cdsu7xlg0.cloudfront.net/png/7137-20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7617" y="5093139"/>
            <a:ext cx="634334" cy="4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140"/>
          <p:cNvSpPr txBox="1"/>
          <p:nvPr/>
        </p:nvSpPr>
        <p:spPr>
          <a:xfrm>
            <a:off x="4954832" y="5473170"/>
            <a:ext cx="21140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 smtClean="0">
                <a:solidFill>
                  <a:srgbClr val="E7E6E6">
                    <a:lumMod val="25000"/>
                  </a:srgbClr>
                </a:solidFill>
              </a:rPr>
              <a:t>Recommendation Engine</a:t>
            </a:r>
            <a:endParaRPr lang="en-US" sz="1050" b="1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071222" y="5810844"/>
            <a:ext cx="3879838" cy="430887"/>
          </a:xfrm>
          <a:prstGeom prst="rect">
            <a:avLst/>
          </a:prstGeom>
          <a:solidFill>
            <a:srgbClr val="579384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Combine the recommendations from the 2 algorithms to generate the final recommendation</a:t>
            </a:r>
            <a:endParaRPr 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2" name="TextBox 142"/>
          <p:cNvSpPr txBox="1"/>
          <p:nvPr/>
        </p:nvSpPr>
        <p:spPr>
          <a:xfrm>
            <a:off x="4428410" y="6263386"/>
            <a:ext cx="3325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0000">
                    <a:lumMod val="50000"/>
                    <a:lumOff val="50000"/>
                  </a:srgbClr>
                </a:solidFill>
                <a:cs typeface="Segoe UI Light" panose="020B0502040204020203" pitchFamily="34" charset="0"/>
              </a:rPr>
              <a:t>For a Customer </a:t>
            </a:r>
            <a:r>
              <a:rPr lang="en-US" sz="1200" dirty="0" smtClean="0">
                <a:solidFill>
                  <a:srgbClr val="000000">
                    <a:lumMod val="50000"/>
                    <a:lumOff val="50000"/>
                  </a:srgbClr>
                </a:solidFill>
                <a:cs typeface="Segoe UI Light" panose="020B0502040204020203" pitchFamily="34" charset="0"/>
              </a:rPr>
              <a:t>who purchases Milk &amp; Eggs, the product </a:t>
            </a:r>
            <a:r>
              <a:rPr lang="en-US" sz="1200" dirty="0">
                <a:solidFill>
                  <a:srgbClr val="000000">
                    <a:lumMod val="50000"/>
                    <a:lumOff val="50000"/>
                  </a:srgbClr>
                </a:solidFill>
                <a:cs typeface="Segoe UI Light" panose="020B0502040204020203" pitchFamily="34" charset="0"/>
              </a:rPr>
              <a:t>with highest </a:t>
            </a:r>
            <a:r>
              <a:rPr lang="en-US" sz="1200" dirty="0" smtClean="0">
                <a:solidFill>
                  <a:srgbClr val="000000">
                    <a:lumMod val="50000"/>
                    <a:lumOff val="50000"/>
                  </a:srgbClr>
                </a:solidFill>
                <a:cs typeface="Segoe UI Light" panose="020B0502040204020203" pitchFamily="34" charset="0"/>
              </a:rPr>
              <a:t>affinity is Bread</a:t>
            </a:r>
            <a:endParaRPr lang="en-US" sz="1200" b="1" dirty="0">
              <a:solidFill>
                <a:srgbClr val="000000">
                  <a:lumMod val="50000"/>
                  <a:lumOff val="50000"/>
                </a:srgbClr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081211" y="1866001"/>
            <a:ext cx="5971312" cy="3457870"/>
          </a:xfrm>
          <a:prstGeom prst="rect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6829" y="2635954"/>
            <a:ext cx="3026535" cy="268791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>
                <a:sym typeface="Arial"/>
              </a:rPr>
              <a:t>2. Scaling up the machine learning solution to Big data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7678795" y="2917852"/>
            <a:ext cx="346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Next best product recommendation 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B052F77-7DD8-4F36-8EBA-4610F0722E21}"/>
              </a:ext>
            </a:extLst>
          </p:cNvPr>
          <p:cNvSpPr/>
          <p:nvPr/>
        </p:nvSpPr>
        <p:spPr>
          <a:xfrm>
            <a:off x="7678795" y="3461960"/>
            <a:ext cx="346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Order Anomaly Detection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AB49CEE-6FAB-4BBC-B336-D7BFF6413982}"/>
              </a:ext>
            </a:extLst>
          </p:cNvPr>
          <p:cNvSpPr/>
          <p:nvPr/>
        </p:nvSpPr>
        <p:spPr>
          <a:xfrm>
            <a:off x="7678795" y="3964829"/>
            <a:ext cx="346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Product Substitution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41F6AB5-7E6F-433F-A52D-8D1EB668B227}"/>
              </a:ext>
            </a:extLst>
          </p:cNvPr>
          <p:cNvSpPr/>
          <p:nvPr/>
        </p:nvSpPr>
        <p:spPr>
          <a:xfrm>
            <a:off x="7652627" y="4451575"/>
            <a:ext cx="39183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Revenue Management Use Cases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static.thenounproject.com/png/1598236-200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66" y="2813274"/>
            <a:ext cx="516934" cy="5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thenounproject.com/png/324866-200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35" y="3367393"/>
            <a:ext cx="464595" cy="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henounproject.com/png/581723-200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93" y="3886419"/>
            <a:ext cx="464595" cy="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atic.thenounproject.com/png/949180-200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66" y="4439786"/>
            <a:ext cx="464595" cy="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tatic.thenounproject.com/png/704378-200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747458" y="3076909"/>
            <a:ext cx="1574154" cy="15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31868" y="2254424"/>
            <a:ext cx="52139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On Premise </a:t>
            </a:r>
            <a:r>
              <a:rPr lang="en-IN" sz="1400" b="1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machine learning solution </a:t>
            </a:r>
            <a:r>
              <a:rPr lang="en-IN" sz="1400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for 7 op-cos</a:t>
            </a:r>
            <a:endParaRPr lang="en-US" sz="1400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5907153" y="1584996"/>
            <a:ext cx="614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Big data platform </a:t>
            </a:r>
            <a:r>
              <a:rPr lang="en-IN" sz="1400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providing Machine learning solutions for </a:t>
            </a:r>
            <a:r>
              <a:rPr lang="en-IN" sz="1400" b="1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72 op-cos</a:t>
            </a:r>
            <a:endParaRPr lang="en-US" sz="1400" b="1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6807132" y="1930304"/>
            <a:ext cx="47363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Enabled Distributed processing and data pipelines for data across geographies 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05739" y="3154270"/>
            <a:ext cx="18389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 Segmentation</a:t>
            </a:r>
            <a:endParaRPr lang="en-US" sz="1200" i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69909" y="3739283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User Based Collaborative Filtering</a:t>
            </a:r>
            <a:endParaRPr lang="en-US" sz="1200" i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8825" y="4324296"/>
            <a:ext cx="1772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Market Basket </a:t>
            </a:r>
            <a:r>
              <a:rPr lang="en-US" sz="1200" i="1" dirty="0" smtClean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3259" y="4909310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Final </a:t>
            </a:r>
            <a:r>
              <a:rPr lang="en-US" sz="1200" b="1" i="1" dirty="0" smtClean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Recommendations </a:t>
            </a:r>
            <a:endParaRPr lang="en-US" sz="1200" b="1" i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404868" y="3482245"/>
            <a:ext cx="270456" cy="206062"/>
          </a:xfrm>
          <a:prstGeom prst="downArrow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3389993" y="4065671"/>
            <a:ext cx="270456" cy="206062"/>
          </a:xfrm>
          <a:prstGeom prst="downArrow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3389993" y="4695094"/>
            <a:ext cx="270456" cy="206062"/>
          </a:xfrm>
          <a:prstGeom prst="downArrow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75516" y="2671123"/>
            <a:ext cx="292915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Recommendation system for cross-sell opportunities (customers &amp; deals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1030334" y="1884137"/>
            <a:ext cx="302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Phase 1 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7597670" y="1266924"/>
            <a:ext cx="302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Phase 2 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1187" y="605489"/>
            <a:ext cx="10638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Built a product recommendation system for a leading food distribution company 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and later scaled it up to include all 72 op-cos and all geographies leading to ~20% increase in the new orders by existing customers  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28919" y="2651988"/>
            <a:ext cx="4980867" cy="246186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6742739" y="2507955"/>
            <a:ext cx="4736398" cy="307777"/>
          </a:xfrm>
          <a:prstGeom prst="rect">
            <a:avLst/>
          </a:prstGeom>
          <a:solidFill>
            <a:srgbClr val="1AA4AD"/>
          </a:solidFill>
        </p:spPr>
        <p:txBody>
          <a:bodyPr wrap="square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 built cloud based tool delivering insights like: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825648" y="5836407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smtClean="0"/>
              <a:t>Real time recommendations </a:t>
            </a:r>
            <a:endParaRPr lang="en-US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3453068" y="5835200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smtClean="0"/>
              <a:t>40K customers data </a:t>
            </a:r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6044896" y="5835199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smtClean="0"/>
              <a:t>36X faster than linear approach</a:t>
            </a:r>
            <a:endParaRPr 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8636725" y="5808454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smtClean="0"/>
              <a:t>Serves 72 op-cos across USA</a:t>
            </a:r>
            <a:endParaRPr lang="en-US" sz="1400" dirty="0"/>
          </a:p>
        </p:txBody>
      </p:sp>
      <p:sp>
        <p:nvSpPr>
          <p:cNvPr id="27" name="Right Arrow Callout 26"/>
          <p:cNvSpPr/>
          <p:nvPr/>
        </p:nvSpPr>
        <p:spPr>
          <a:xfrm>
            <a:off x="231822" y="3132788"/>
            <a:ext cx="1763980" cy="2191083"/>
          </a:xfrm>
          <a:prstGeom prst="rightArrowCallout">
            <a:avLst>
              <a:gd name="adj1" fmla="val 17699"/>
              <a:gd name="adj2" fmla="val 13564"/>
              <a:gd name="adj3" fmla="val 8010"/>
              <a:gd name="adj4" fmla="val 83406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8473" y="3151156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dimensions</a:t>
            </a:r>
            <a:endParaRPr lang="en-US" sz="1200" b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1530" y="3503335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1530" y="3835291"/>
            <a:ext cx="1264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Transaction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1530" y="4167247"/>
            <a:ext cx="1170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Geography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530" y="4831158"/>
            <a:ext cx="732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Price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1530" y="4499203"/>
            <a:ext cx="1024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Products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7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4"/>
          <p:cNvSpPr/>
          <p:nvPr/>
        </p:nvSpPr>
        <p:spPr>
          <a:xfrm>
            <a:off x="9649018" y="2459123"/>
            <a:ext cx="2254470" cy="2781482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lvl="0" algn="ctr">
              <a:defRPr/>
            </a:pPr>
            <a:r>
              <a:rPr lang="en-IN" sz="14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Scenario Simulator </a:t>
            </a: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IN" dirty="0" smtClean="0"/>
              <a:t>3. Improving </a:t>
            </a:r>
            <a:r>
              <a:rPr lang="en-IN" dirty="0"/>
              <a:t>Home Service Requests Operational Efficiency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062" y="873270"/>
            <a:ext cx="119859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Objective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To enhance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the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customer service request fulfilment rate from existing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45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% to 95%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for ~13M Customer Service requests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annually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210080" y="4326204"/>
            <a:ext cx="2254470" cy="914400"/>
          </a:xfrm>
          <a:prstGeom prst="rect">
            <a:avLst/>
          </a:prstGeom>
          <a:solidFill>
            <a:srgbClr val="1957A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10% reduction in reschedules, resulting in lower trips per repair</a:t>
            </a:r>
          </a:p>
        </p:txBody>
      </p:sp>
      <p:sp>
        <p:nvSpPr>
          <p:cNvPr id="55" name="Pentagon 31"/>
          <p:cNvSpPr/>
          <p:nvPr/>
        </p:nvSpPr>
        <p:spPr>
          <a:xfrm>
            <a:off x="1438033" y="2459123"/>
            <a:ext cx="2300975" cy="457200"/>
          </a:xfrm>
          <a:prstGeom prst="rect">
            <a:avLst/>
          </a:prstGeom>
          <a:solidFill>
            <a:srgbClr val="1AA4AD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Demand Planning</a:t>
            </a:r>
            <a:endParaRPr lang="en-IN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56" name="Freeform 32"/>
          <p:cNvSpPr/>
          <p:nvPr/>
        </p:nvSpPr>
        <p:spPr>
          <a:xfrm>
            <a:off x="3847307" y="2459123"/>
            <a:ext cx="2254470" cy="457200"/>
          </a:xfrm>
          <a:prstGeom prst="rect">
            <a:avLst/>
          </a:prstGeom>
          <a:solidFill>
            <a:srgbClr val="94B5D7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    Workforce Planning</a:t>
            </a: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57" name="Freeform 33"/>
          <p:cNvSpPr/>
          <p:nvPr/>
        </p:nvSpPr>
        <p:spPr>
          <a:xfrm>
            <a:off x="6210076" y="2459123"/>
            <a:ext cx="2254474" cy="457200"/>
          </a:xfrm>
          <a:prstGeom prst="rect">
            <a:avLst/>
          </a:prstGeom>
          <a:solidFill>
            <a:srgbClr val="1957A3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    Inventory Planning</a:t>
            </a: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0924" y="2556918"/>
            <a:ext cx="2286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Process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59223" y="3035151"/>
            <a:ext cx="2286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Focus area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25814" y="3739421"/>
            <a:ext cx="2485959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Analytics 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1484538" y="3573159"/>
            <a:ext cx="2254470" cy="629466"/>
          </a:xfrm>
          <a:prstGeom prst="rect">
            <a:avLst/>
          </a:prstGeom>
          <a:solidFill>
            <a:srgbClr val="1AA4AD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More granular forecasting to match supply</a:t>
            </a:r>
            <a:endParaRPr lang="en-US" sz="1200" b="1" i="1" kern="0" dirty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847307" y="3573159"/>
            <a:ext cx="2254470" cy="629466"/>
          </a:xfrm>
          <a:prstGeom prst="rect">
            <a:avLst/>
          </a:prstGeom>
          <a:solidFill>
            <a:srgbClr val="94B5D7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Optimize tech allocation for granular demand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210080" y="3573159"/>
            <a:ext cx="2254470" cy="629466"/>
          </a:xfrm>
          <a:prstGeom prst="rect">
            <a:avLst/>
          </a:prstGeom>
          <a:solidFill>
            <a:srgbClr val="1957A3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Optimize truck stock and order – tech – part match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9649018" y="3864241"/>
            <a:ext cx="2254470" cy="6294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Reallocation of supply in response to gap/surplus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1484538" y="4326204"/>
            <a:ext cx="2254470" cy="914400"/>
          </a:xfrm>
          <a:prstGeom prst="rect">
            <a:avLst/>
          </a:prstGeom>
          <a:solidFill>
            <a:srgbClr val="1AA4A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Accuracy up to 92% from 65% reducing lead time by 20%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847307" y="4326204"/>
            <a:ext cx="2254470" cy="914400"/>
          </a:xfrm>
          <a:prstGeom prst="rect">
            <a:avLst/>
          </a:prstGeom>
          <a:solidFill>
            <a:srgbClr val="94B5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 smtClean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$5 </a:t>
            </a: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million per annum in incremental revenue as a result of reduced cancellations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9649018" y="4326204"/>
            <a:ext cx="2254470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Enabled identification of </a:t>
            </a:r>
            <a:r>
              <a:rPr lang="en-IN" sz="1200" i="1" kern="0" dirty="0" smtClean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$300,000 </a:t>
            </a: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opportunities every year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74880" y="4563581"/>
            <a:ext cx="2286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1443920" y="2964129"/>
            <a:ext cx="2295084" cy="574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High variance between forecasted demand and actuals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847307" y="2964129"/>
            <a:ext cx="2254470" cy="574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 Delay in tech allocation and scheduling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6210080" y="2964129"/>
            <a:ext cx="2254470" cy="574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Replacement Parts not available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582471" y="1800279"/>
            <a:ext cx="11068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Approach: </a:t>
            </a:r>
            <a:r>
              <a:rPr lang="en-IN" sz="1400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Disintegrated the business goals into 3 key business processes that needed attention and build a scenario simulation tool</a:t>
            </a:r>
            <a:endParaRPr lang="en-US" sz="1400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57366" y="2361511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1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62526" y="2381041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rtl val="0"/>
              </a:rPr>
              <a:t>2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7686" y="238104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rtl val="0"/>
              </a:rPr>
              <a:t>3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6055235" y="5729494"/>
            <a:ext cx="2487933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the existing infrastructure/tools and data  ETL support 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3421268" y="5729494"/>
            <a:ext cx="2608117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forecasting techniques which integrate external factors like weather, holidays etc.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8569018" y="5729494"/>
            <a:ext cx="2160000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use by 100+ capacity planner and managers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732559" y="5729494"/>
            <a:ext cx="2662860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 parts and 1.2 million calls data processed in 12 weeks across 40 districts and 8K segments 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Chevron 90"/>
          <p:cNvSpPr/>
          <p:nvPr/>
        </p:nvSpPr>
        <p:spPr>
          <a:xfrm>
            <a:off x="8698009" y="3348228"/>
            <a:ext cx="717550" cy="1264742"/>
          </a:xfrm>
          <a:prstGeom prst="chevron">
            <a:avLst>
              <a:gd name="adj" fmla="val 37780"/>
            </a:avLst>
          </a:prstGeom>
          <a:solidFill>
            <a:srgbClr val="11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21" y="3056091"/>
            <a:ext cx="817263" cy="8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4" grpId="0" animBg="1"/>
      <p:bldP spid="55" grpId="0" animBg="1"/>
      <p:bldP spid="56" grpId="0" animBg="1"/>
      <p:bldP spid="57" grpId="0" animBg="1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 smtClean="0"/>
              <a:t>Expertise in cloud platform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991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21CCC6-6935-4C67-BF58-FCA14797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 in Cloud platforms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D2F93832-DB19-4946-B39B-AB10D9168352}"/>
              </a:ext>
            </a:extLst>
          </p:cNvPr>
          <p:cNvCxnSpPr/>
          <p:nvPr/>
        </p:nvCxnSpPr>
        <p:spPr>
          <a:xfrm flipV="1">
            <a:off x="500520" y="4839171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F608AE-D078-4FCF-BF55-B2E6D24D3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9" y="3277272"/>
            <a:ext cx="1783710" cy="649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F7DC8F7-8568-48EC-B6A2-2F3F1818960E}"/>
              </a:ext>
            </a:extLst>
          </p:cNvPr>
          <p:cNvSpPr txBox="1"/>
          <p:nvPr/>
        </p:nvSpPr>
        <p:spPr>
          <a:xfrm>
            <a:off x="2391032" y="3081957"/>
            <a:ext cx="46619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LV is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 Consulting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Presenters of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AWS Re-Invent, Business Summit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 smtClean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60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TB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cloud migration exercise completed in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 months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Processing 500+ GB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unstructured data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per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enterprise solutions deployment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AWS using Amazon ML, Cloudsearch, Kinesis, QuickSight etc.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7F269B-4280-445B-BEFB-E3F98CC10527}"/>
              </a:ext>
            </a:extLst>
          </p:cNvPr>
          <p:cNvSpPr txBox="1"/>
          <p:nvPr/>
        </p:nvSpPr>
        <p:spPr>
          <a:xfrm>
            <a:off x="2391032" y="5301995"/>
            <a:ext cx="515036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Extensive experience in handling GCP products- AppScript, CloudSQL, Appmaker, Big Query etc. Deep Technical Capabilities to work in this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solutions deployment experience for Google projects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GCP using MapR, Cloud ML, Cloud dataflow, Google data studio, Cloud SQL</a:t>
            </a:r>
          </a:p>
        </p:txBody>
      </p:sp>
      <p:pic>
        <p:nvPicPr>
          <p:cNvPr id="11" name="Picture 4" descr="Image result for google cloud platform logo png">
            <a:extLst>
              <a:ext uri="{FF2B5EF4-FFF2-40B4-BE49-F238E27FC236}">
                <a16:creationId xmlns:a16="http://schemas.microsoft.com/office/drawing/2014/main" xmlns="" id="{58F56485-F0AC-42F7-9576-88BB3BD3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8" y="5505048"/>
            <a:ext cx="1638406" cy="10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4688863-ABBA-4436-B164-D6FF4BC8A90F}"/>
              </a:ext>
            </a:extLst>
          </p:cNvPr>
          <p:cNvCxnSpPr/>
          <p:nvPr/>
        </p:nvCxnSpPr>
        <p:spPr>
          <a:xfrm>
            <a:off x="362694" y="663704"/>
            <a:ext cx="0" cy="59976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CD5EEB7-E737-4639-AAC8-C0391E12D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55" y="3156286"/>
            <a:ext cx="1051521" cy="268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F1AE55A-F811-4E4D-8912-A0298607A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532" y="3646399"/>
            <a:ext cx="921595" cy="353725"/>
          </a:xfrm>
          <a:prstGeom prst="rect">
            <a:avLst/>
          </a:prstGeom>
        </p:spPr>
      </p:pic>
      <p:pic>
        <p:nvPicPr>
          <p:cNvPr id="15" name="Picture 22" descr="Image result for bmw logo transparent background">
            <a:extLst>
              <a:ext uri="{FF2B5EF4-FFF2-40B4-BE49-F238E27FC236}">
                <a16:creationId xmlns:a16="http://schemas.microsoft.com/office/drawing/2014/main" xmlns="" id="{7BB70940-2A6D-4924-B6CF-CFB5DFBFC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6806" y="3662514"/>
            <a:ext cx="566866" cy="5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D9C554D-733A-4CB4-AB79-5506AFDCBF82}"/>
              </a:ext>
            </a:extLst>
          </p:cNvPr>
          <p:cNvSpPr/>
          <p:nvPr/>
        </p:nvSpPr>
        <p:spPr>
          <a:xfrm>
            <a:off x="8830655" y="740572"/>
            <a:ext cx="1560620" cy="37701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Clients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CA8DAFD-A18B-4B0C-9CE2-520B253102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4" t="11111" r="81135" b="83104"/>
          <a:stretch/>
        </p:blipFill>
        <p:spPr>
          <a:xfrm>
            <a:off x="8523356" y="5333522"/>
            <a:ext cx="1571568" cy="385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DE3196C-E07A-44C7-9CF7-4D83E9743D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18" t="11111" r="86418" b="84306"/>
          <a:stretch/>
        </p:blipFill>
        <p:spPr>
          <a:xfrm>
            <a:off x="8493089" y="5796659"/>
            <a:ext cx="1453314" cy="432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78654346-3207-4EC4-8194-C2DF3E46F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1817" y="5329466"/>
            <a:ext cx="1417996" cy="37946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CCF4320A-E35F-4BB5-89AD-1754A44A75A6}"/>
              </a:ext>
            </a:extLst>
          </p:cNvPr>
          <p:cNvCxnSpPr/>
          <p:nvPr/>
        </p:nvCxnSpPr>
        <p:spPr>
          <a:xfrm>
            <a:off x="500520" y="826114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D9CAE1C-25A1-472C-831E-FABE84FC87CB}"/>
              </a:ext>
            </a:extLst>
          </p:cNvPr>
          <p:cNvCxnSpPr/>
          <p:nvPr/>
        </p:nvCxnSpPr>
        <p:spPr>
          <a:xfrm>
            <a:off x="500520" y="2461130"/>
            <a:ext cx="6449914" cy="0"/>
          </a:xfrm>
          <a:prstGeom prst="straightConnector1">
            <a:avLst/>
          </a:prstGeom>
          <a:ln w="12700">
            <a:solidFill>
              <a:srgbClr val="8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36ED6A0-A32C-456A-B058-30E6F4B6DD08}"/>
              </a:ext>
            </a:extLst>
          </p:cNvPr>
          <p:cNvSpPr txBox="1"/>
          <p:nvPr/>
        </p:nvSpPr>
        <p:spPr>
          <a:xfrm>
            <a:off x="2391032" y="1046585"/>
            <a:ext cx="561690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 is a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Microsoft Gold Analytics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Automation Framework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– LatentView scalable ML solution built in Azure hosted on Microsoft </a:t>
            </a:r>
            <a:r>
              <a:rPr lang="en-IN" sz="1200" dirty="0" err="1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Appsource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(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hlinkClick r:id="rId11"/>
              </a:rPr>
              <a:t>link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Participants of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MS Tech-ED 2014, Azure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Azure using AzureML, PowerBI, Azure data factory, Azure Search, Azure data lake analytics etc.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CE6B518-DB74-4A50-A654-286EB38936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17" t="27822" r="81136" b="58864"/>
          <a:stretch/>
        </p:blipFill>
        <p:spPr>
          <a:xfrm>
            <a:off x="9070662" y="1627638"/>
            <a:ext cx="875741" cy="470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8BB1BF9-318F-4AA6-803A-D637F03AD6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7950" y="1489491"/>
            <a:ext cx="1504579" cy="578684"/>
          </a:xfrm>
          <a:prstGeom prst="rect">
            <a:avLst/>
          </a:prstGeom>
        </p:spPr>
      </p:pic>
      <p:pic>
        <p:nvPicPr>
          <p:cNvPr id="27" name="Picture 2" descr="Image result for microsoft azure site:microsoft.com">
            <a:extLst>
              <a:ext uri="{FF2B5EF4-FFF2-40B4-BE49-F238E27FC236}">
                <a16:creationId xmlns:a16="http://schemas.microsoft.com/office/drawing/2014/main" xmlns="" id="{A9C7F2BD-62D6-44C5-8E51-5F65E16E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8" y="1068785"/>
            <a:ext cx="1657462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186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877E1-FC85-4FF8-B237-C2E06076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LatentView- Data Engineering Capabilities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0BB97A4-DD24-3442-94D9-0BFE4DF548D3}"/>
              </a:ext>
            </a:extLst>
          </p:cNvPr>
          <p:cNvGrpSpPr/>
          <p:nvPr/>
        </p:nvGrpSpPr>
        <p:grpSpPr>
          <a:xfrm>
            <a:off x="3803234" y="1084674"/>
            <a:ext cx="4051976" cy="4054953"/>
            <a:chOff x="4284730" y="1008474"/>
            <a:chExt cx="4051976" cy="4054953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5BAE8539-50F1-9D48-96F3-E39ABFEE0DDD}"/>
                </a:ext>
              </a:extLst>
            </p:cNvPr>
            <p:cNvSpPr/>
            <p:nvPr/>
          </p:nvSpPr>
          <p:spPr>
            <a:xfrm rot="18188781">
              <a:off x="4557917" y="1118012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0098C7">
                <a:lumMod val="75000"/>
              </a:srgbClr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2A321846-428F-AD45-A37B-C6783C10E6BE}"/>
                </a:ext>
              </a:extLst>
            </p:cNvPr>
            <p:cNvSpPr/>
            <p:nvPr/>
          </p:nvSpPr>
          <p:spPr>
            <a:xfrm rot="1988781">
              <a:off x="6079281" y="1392553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12248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289D9E47-F5CC-CA47-ADA7-2335F4350AC4}"/>
                </a:ext>
              </a:extLst>
            </p:cNvPr>
            <p:cNvSpPr/>
            <p:nvPr/>
          </p:nvSpPr>
          <p:spPr>
            <a:xfrm rot="7388781">
              <a:off x="5807090" y="2915540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957A3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E24EDFEE-D7A0-7D45-A7DB-B2A9AADB26AE}"/>
                </a:ext>
              </a:extLst>
            </p:cNvPr>
            <p:cNvSpPr/>
            <p:nvPr/>
          </p:nvSpPr>
          <p:spPr>
            <a:xfrm rot="12788781">
              <a:off x="4284730" y="2644136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94B5D7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826">
              <a:extLst>
                <a:ext uri="{FF2B5EF4-FFF2-40B4-BE49-F238E27FC236}">
                  <a16:creationId xmlns:a16="http://schemas.microsoft.com/office/drawing/2014/main" xmlns="" id="{F945CBF9-0DD4-154E-B4CF-C0FCA6B84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0" y="2060564"/>
              <a:ext cx="648926" cy="682636"/>
            </a:xfrm>
            <a:custGeom>
              <a:avLst/>
              <a:gdLst/>
              <a:ahLst/>
              <a:cxnLst>
                <a:cxn ang="0">
                  <a:pos x="55" y="98"/>
                </a:cxn>
                <a:cxn ang="0">
                  <a:pos x="29" y="115"/>
                </a:cxn>
                <a:cxn ang="0">
                  <a:pos x="35" y="89"/>
                </a:cxn>
                <a:cxn ang="0">
                  <a:pos x="21" y="84"/>
                </a:cxn>
                <a:cxn ang="0">
                  <a:pos x="0" y="45"/>
                </a:cxn>
                <a:cxn ang="0">
                  <a:pos x="45" y="0"/>
                </a:cxn>
                <a:cxn ang="0">
                  <a:pos x="89" y="36"/>
                </a:cxn>
                <a:cxn ang="0">
                  <a:pos x="97" y="140"/>
                </a:cxn>
                <a:cxn ang="0">
                  <a:pos x="90" y="170"/>
                </a:cxn>
                <a:cxn ang="0">
                  <a:pos x="143" y="132"/>
                </a:cxn>
                <a:cxn ang="0">
                  <a:pos x="162" y="87"/>
                </a:cxn>
                <a:cxn ang="0">
                  <a:pos x="109" y="34"/>
                </a:cxn>
                <a:cxn ang="0">
                  <a:pos x="55" y="87"/>
                </a:cxn>
                <a:cxn ang="0">
                  <a:pos x="80" y="133"/>
                </a:cxn>
              </a:cxnLst>
              <a:rect l="0" t="0" r="r" b="b"/>
              <a:pathLst>
                <a:path w="162" h="170">
                  <a:moveTo>
                    <a:pt x="55" y="98"/>
                  </a:moveTo>
                  <a:cubicBezTo>
                    <a:pt x="43" y="107"/>
                    <a:pt x="29" y="115"/>
                    <a:pt x="29" y="115"/>
                  </a:cubicBezTo>
                  <a:cubicBezTo>
                    <a:pt x="35" y="89"/>
                    <a:pt x="35" y="89"/>
                    <a:pt x="35" y="89"/>
                  </a:cubicBezTo>
                  <a:moveTo>
                    <a:pt x="21" y="84"/>
                  </a:moveTo>
                  <a:cubicBezTo>
                    <a:pt x="9" y="76"/>
                    <a:pt x="0" y="61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7" y="0"/>
                    <a:pt x="85" y="16"/>
                    <a:pt x="89" y="36"/>
                  </a:cubicBezTo>
                  <a:moveTo>
                    <a:pt x="97" y="140"/>
                  </a:moveTo>
                  <a:cubicBezTo>
                    <a:pt x="90" y="170"/>
                    <a:pt x="90" y="170"/>
                    <a:pt x="90" y="170"/>
                  </a:cubicBezTo>
                  <a:cubicBezTo>
                    <a:pt x="90" y="170"/>
                    <a:pt x="131" y="144"/>
                    <a:pt x="143" y="132"/>
                  </a:cubicBezTo>
                  <a:cubicBezTo>
                    <a:pt x="152" y="123"/>
                    <a:pt x="162" y="111"/>
                    <a:pt x="162" y="87"/>
                  </a:cubicBezTo>
                  <a:cubicBezTo>
                    <a:pt x="162" y="58"/>
                    <a:pt x="138" y="34"/>
                    <a:pt x="109" y="34"/>
                  </a:cubicBezTo>
                  <a:cubicBezTo>
                    <a:pt x="79" y="34"/>
                    <a:pt x="55" y="58"/>
                    <a:pt x="55" y="87"/>
                  </a:cubicBezTo>
                  <a:cubicBezTo>
                    <a:pt x="55" y="106"/>
                    <a:pt x="65" y="123"/>
                    <a:pt x="80" y="133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e 663">
              <a:extLst>
                <a:ext uri="{FF2B5EF4-FFF2-40B4-BE49-F238E27FC236}">
                  <a16:creationId xmlns:a16="http://schemas.microsoft.com/office/drawing/2014/main" xmlns="" id="{FB3BF9F2-2BB6-C84D-8DE6-D8DD05B565ED}"/>
                </a:ext>
              </a:extLst>
            </p:cNvPr>
            <p:cNvGrpSpPr/>
            <p:nvPr/>
          </p:nvGrpSpPr>
          <p:grpSpPr>
            <a:xfrm>
              <a:off x="5305444" y="1730290"/>
              <a:ext cx="777856" cy="606510"/>
              <a:chOff x="4452938" y="2754312"/>
              <a:chExt cx="454026" cy="354013"/>
            </a:xfrm>
          </p:grpSpPr>
          <p:sp>
            <p:nvSpPr>
              <p:cNvPr id="72" name="Oval 591">
                <a:extLst>
                  <a:ext uri="{FF2B5EF4-FFF2-40B4-BE49-F238E27FC236}">
                    <a16:creationId xmlns:a16="http://schemas.microsoft.com/office/drawing/2014/main" xmlns="" id="{41525CA5-C80A-134B-8BCD-D00E1D6D6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513" y="2754312"/>
                <a:ext cx="133350" cy="1365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592">
                <a:extLst>
                  <a:ext uri="{FF2B5EF4-FFF2-40B4-BE49-F238E27FC236}">
                    <a16:creationId xmlns:a16="http://schemas.microsoft.com/office/drawing/2014/main" xmlns="" id="{882967B9-6AF6-D245-A0EC-9B81950EE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138" y="2773362"/>
                <a:ext cx="39688" cy="476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593">
                <a:extLst>
                  <a:ext uri="{FF2B5EF4-FFF2-40B4-BE49-F238E27FC236}">
                    <a16:creationId xmlns:a16="http://schemas.microsoft.com/office/drawing/2014/main" xmlns="" id="{B1037E27-DB2C-A84B-9F15-CE3E91DE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326" y="2820987"/>
                <a:ext cx="87313" cy="31750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0"/>
                  </a:cxn>
                  <a:cxn ang="0">
                    <a:pos x="45" y="16"/>
                  </a:cxn>
                </a:cxnLst>
                <a:rect l="0" t="0" r="r" b="b"/>
                <a:pathLst>
                  <a:path w="45" h="17">
                    <a:moveTo>
                      <a:pt x="0" y="17"/>
                    </a:moveTo>
                    <a:cubicBezTo>
                      <a:pt x="3" y="7"/>
                      <a:pt x="9" y="0"/>
                      <a:pt x="22" y="0"/>
                    </a:cubicBezTo>
                    <a:cubicBezTo>
                      <a:pt x="35" y="0"/>
                      <a:pt x="42" y="7"/>
                      <a:pt x="45" y="16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Oval 594">
                <a:extLst>
                  <a:ext uri="{FF2B5EF4-FFF2-40B4-BE49-F238E27FC236}">
                    <a16:creationId xmlns:a16="http://schemas.microsoft.com/office/drawing/2014/main" xmlns="" id="{E7D718AA-8F04-E54A-B8F7-0B9CFA30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101" y="2940050"/>
                <a:ext cx="169863" cy="1682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595">
                <a:extLst>
                  <a:ext uri="{FF2B5EF4-FFF2-40B4-BE49-F238E27FC236}">
                    <a16:creationId xmlns:a16="http://schemas.microsoft.com/office/drawing/2014/main" xmlns="" id="{143536F7-09CB-3845-AE0A-B816A965D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2965450"/>
                <a:ext cx="50800" cy="57150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596">
                <a:extLst>
                  <a:ext uri="{FF2B5EF4-FFF2-40B4-BE49-F238E27FC236}">
                    <a16:creationId xmlns:a16="http://schemas.microsoft.com/office/drawing/2014/main" xmlns="" id="{5DF087A3-82EC-4D48-81D3-EC2A48E6E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3" y="3022600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8" y="0"/>
                  </a:cxn>
                  <a:cxn ang="0">
                    <a:pos x="56" y="21"/>
                  </a:cxn>
                </a:cxnLst>
                <a:rect l="0" t="0" r="r" b="b"/>
                <a:pathLst>
                  <a:path w="56" h="22">
                    <a:moveTo>
                      <a:pt x="0" y="22"/>
                    </a:moveTo>
                    <a:cubicBezTo>
                      <a:pt x="3" y="10"/>
                      <a:pt x="12" y="0"/>
                      <a:pt x="28" y="0"/>
                    </a:cubicBezTo>
                    <a:cubicBezTo>
                      <a:pt x="43" y="0"/>
                      <a:pt x="52" y="9"/>
                      <a:pt x="56" y="21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597">
                <a:extLst>
                  <a:ext uri="{FF2B5EF4-FFF2-40B4-BE49-F238E27FC236}">
                    <a16:creationId xmlns:a16="http://schemas.microsoft.com/office/drawing/2014/main" xmlns="" id="{E5E9DBB1-C896-6B43-831E-310B189E9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828925"/>
                <a:ext cx="190500" cy="188913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Oval 598">
                <a:extLst>
                  <a:ext uri="{FF2B5EF4-FFF2-40B4-BE49-F238E27FC236}">
                    <a16:creationId xmlns:a16="http://schemas.microsoft.com/office/drawing/2014/main" xmlns="" id="{660705D8-08ED-0A46-91D0-23CB4904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613" y="2855912"/>
                <a:ext cx="58738" cy="666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599">
                <a:extLst>
                  <a:ext uri="{FF2B5EF4-FFF2-40B4-BE49-F238E27FC236}">
                    <a16:creationId xmlns:a16="http://schemas.microsoft.com/office/drawing/2014/main" xmlns="" id="{EC0F99CD-5DCA-6941-A25A-7347F61B3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8" y="2922587"/>
                <a:ext cx="127000" cy="5080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3" y="0"/>
                  </a:cxn>
                  <a:cxn ang="0">
                    <a:pos x="66" y="24"/>
                  </a:cxn>
                </a:cxnLst>
                <a:rect l="0" t="0" r="r" b="b"/>
                <a:pathLst>
                  <a:path w="66" h="26">
                    <a:moveTo>
                      <a:pt x="0" y="26"/>
                    </a:moveTo>
                    <a:cubicBezTo>
                      <a:pt x="4" y="11"/>
                      <a:pt x="14" y="0"/>
                      <a:pt x="33" y="0"/>
                    </a:cubicBezTo>
                    <a:cubicBezTo>
                      <a:pt x="52" y="0"/>
                      <a:pt x="62" y="10"/>
                      <a:pt x="66" y="24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Line 600">
                <a:extLst>
                  <a:ext uri="{FF2B5EF4-FFF2-40B4-BE49-F238E27FC236}">
                    <a16:creationId xmlns:a16="http://schemas.microsoft.com/office/drawing/2014/main" xmlns="" id="{25C9E789-C79D-4A41-BF22-9059B4871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38676" y="2962275"/>
                <a:ext cx="95250" cy="39688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601">
                <a:extLst>
                  <a:ext uri="{FF2B5EF4-FFF2-40B4-BE49-F238E27FC236}">
                    <a16:creationId xmlns:a16="http://schemas.microsoft.com/office/drawing/2014/main" xmlns="" id="{57218B82-A643-2F45-B383-B495DDEB8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0263" y="2841625"/>
                <a:ext cx="96838" cy="42863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B4CE75E2-E64D-7F4F-B72E-AD8ED1BFCEAD}"/>
                </a:ext>
              </a:extLst>
            </p:cNvPr>
            <p:cNvSpPr/>
            <p:nvPr/>
          </p:nvSpPr>
          <p:spPr>
            <a:xfrm>
              <a:off x="5621738" y="2777210"/>
              <a:ext cx="1406532" cy="533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Engineering</a:t>
              </a:r>
            </a:p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A8A58CC0-C67C-3242-BCE3-A4CF178665B9}"/>
                </a:ext>
              </a:extLst>
            </p:cNvPr>
            <p:cNvGrpSpPr/>
            <p:nvPr/>
          </p:nvGrpSpPr>
          <p:grpSpPr>
            <a:xfrm>
              <a:off x="6553200" y="3733800"/>
              <a:ext cx="802142" cy="506980"/>
              <a:chOff x="5400217" y="3303020"/>
              <a:chExt cx="802142" cy="506980"/>
            </a:xfrm>
          </p:grpSpPr>
          <p:sp>
            <p:nvSpPr>
              <p:cNvPr id="64" name="Freeform 575">
                <a:extLst>
                  <a:ext uri="{FF2B5EF4-FFF2-40B4-BE49-F238E27FC236}">
                    <a16:creationId xmlns:a16="http://schemas.microsoft.com/office/drawing/2014/main" xmlns="" id="{E0C13D39-7A01-304F-B32A-DF6403368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217" y="3306491"/>
                <a:ext cx="802142" cy="503509"/>
              </a:xfrm>
              <a:custGeom>
                <a:avLst/>
                <a:gdLst/>
                <a:ahLst/>
                <a:cxnLst>
                  <a:cxn ang="0">
                    <a:pos x="189" y="106"/>
                  </a:cxn>
                  <a:cxn ang="0">
                    <a:pos x="176" y="119"/>
                  </a:cxn>
                  <a:cxn ang="0">
                    <a:pos x="12" y="119"/>
                  </a:cxn>
                  <a:cxn ang="0">
                    <a:pos x="0" y="106"/>
                  </a:cxn>
                  <a:cxn ang="0">
                    <a:pos x="172" y="106"/>
                  </a:cxn>
                  <a:cxn ang="0">
                    <a:pos x="172" y="0"/>
                  </a:cxn>
                  <a:cxn ang="0">
                    <a:pos x="17" y="0"/>
                  </a:cxn>
                  <a:cxn ang="0">
                    <a:pos x="17" y="91"/>
                  </a:cxn>
                </a:cxnLst>
                <a:rect l="0" t="0" r="r" b="b"/>
                <a:pathLst>
                  <a:path w="189" h="119">
                    <a:moveTo>
                      <a:pt x="189" y="106"/>
                    </a:moveTo>
                    <a:cubicBezTo>
                      <a:pt x="189" y="113"/>
                      <a:pt x="184" y="119"/>
                      <a:pt x="176" y="11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5" y="119"/>
                      <a:pt x="0" y="113"/>
                      <a:pt x="0" y="106"/>
                    </a:cubicBezTo>
                    <a:cubicBezTo>
                      <a:pt x="172" y="106"/>
                      <a:pt x="172" y="106"/>
                      <a:pt x="172" y="10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91"/>
                      <a:pt x="17" y="91"/>
                      <a:pt x="17" y="9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576">
                <a:extLst>
                  <a:ext uri="{FF2B5EF4-FFF2-40B4-BE49-F238E27FC236}">
                    <a16:creationId xmlns:a16="http://schemas.microsoft.com/office/drawing/2014/main" xmlns="" id="{2C1EBD86-9D2B-9944-A7E0-667765177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21" y="3382868"/>
                <a:ext cx="187513" cy="305577"/>
              </a:xfrm>
              <a:custGeom>
                <a:avLst/>
                <a:gdLst/>
                <a:ahLst/>
                <a:cxnLst>
                  <a:cxn ang="0">
                    <a:pos x="33" y="41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12" y="41"/>
                  </a:cxn>
                  <a:cxn ang="0">
                    <a:pos x="12" y="52"/>
                  </a:cxn>
                  <a:cxn ang="0">
                    <a:pos x="33" y="52"/>
                  </a:cxn>
                  <a:cxn ang="0">
                    <a:pos x="33" y="64"/>
                  </a:cxn>
                  <a:cxn ang="0">
                    <a:pos x="28" y="69"/>
                  </a:cxn>
                  <a:cxn ang="0">
                    <a:pos x="28" y="69"/>
                  </a:cxn>
                  <a:cxn ang="0">
                    <a:pos x="22" y="72"/>
                  </a:cxn>
                  <a:cxn ang="0">
                    <a:pos x="16" y="69"/>
                  </a:cxn>
                  <a:cxn ang="0">
                    <a:pos x="16" y="69"/>
                  </a:cxn>
                  <a:cxn ang="0">
                    <a:pos x="12" y="64"/>
                  </a:cxn>
                  <a:cxn ang="0">
                    <a:pos x="12" y="60"/>
                  </a:cxn>
                </a:cxnLst>
                <a:rect l="0" t="0" r="r" b="b"/>
                <a:pathLst>
                  <a:path w="44" h="72">
                    <a:moveTo>
                      <a:pt x="33" y="41"/>
                    </a:moveTo>
                    <a:cubicBezTo>
                      <a:pt x="40" y="38"/>
                      <a:pt x="44" y="30"/>
                      <a:pt x="44" y="22"/>
                    </a:cubicBezTo>
                    <a:cubicBezTo>
                      <a:pt x="44" y="10"/>
                      <a:pt x="35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0"/>
                      <a:pt x="5" y="38"/>
                      <a:pt x="12" y="41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6"/>
                      <a:pt x="31" y="68"/>
                      <a:pt x="2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71"/>
                      <a:pt x="26" y="72"/>
                      <a:pt x="22" y="72"/>
                    </a:cubicBezTo>
                    <a:cubicBezTo>
                      <a:pt x="19" y="72"/>
                      <a:pt x="16" y="71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68"/>
                      <a:pt x="12" y="66"/>
                      <a:pt x="12" y="64"/>
                    </a:cubicBezTo>
                    <a:cubicBezTo>
                      <a:pt x="12" y="60"/>
                      <a:pt x="12" y="60"/>
                      <a:pt x="12" y="6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577">
                <a:extLst>
                  <a:ext uri="{FF2B5EF4-FFF2-40B4-BE49-F238E27FC236}">
                    <a16:creationId xmlns:a16="http://schemas.microsoft.com/office/drawing/2014/main" xmlns="" id="{5D3D92A8-FD29-1B42-9B2D-2FEDCEC76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519" y="3410648"/>
                <a:ext cx="69449" cy="69449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6" y="0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Line 578">
                <a:extLst>
                  <a:ext uri="{FF2B5EF4-FFF2-40B4-BE49-F238E27FC236}">
                    <a16:creationId xmlns:a16="http://schemas.microsoft.com/office/drawing/2014/main" xmlns="" id="{CA5ABB52-4911-1F47-84B9-3542B984C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0794" y="3303020"/>
                <a:ext cx="3474" cy="7292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Line 579">
                <a:extLst>
                  <a:ext uri="{FF2B5EF4-FFF2-40B4-BE49-F238E27FC236}">
                    <a16:creationId xmlns:a16="http://schemas.microsoft.com/office/drawing/2014/main" xmlns="" id="{8190C179-4681-9441-B90B-9025C8B1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25927" y="337245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Line 580">
                <a:extLst>
                  <a:ext uri="{FF2B5EF4-FFF2-40B4-BE49-F238E27FC236}">
                    <a16:creationId xmlns:a16="http://schemas.microsoft.com/office/drawing/2014/main" xmlns="" id="{27EC6E84-2931-3143-8B29-2CDBA75E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2455" y="3539131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Line 581">
                <a:extLst>
                  <a:ext uri="{FF2B5EF4-FFF2-40B4-BE49-F238E27FC236}">
                    <a16:creationId xmlns:a16="http://schemas.microsoft.com/office/drawing/2014/main" xmlns="" id="{0F704389-6DBB-0F43-BFE4-553D163F3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7198" y="354260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Line 582">
                <a:extLst>
                  <a:ext uri="{FF2B5EF4-FFF2-40B4-BE49-F238E27FC236}">
                    <a16:creationId xmlns:a16="http://schemas.microsoft.com/office/drawing/2014/main" xmlns="" id="{D9FC11DB-0950-D04A-ACEF-6EF0E644C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07198" y="3379397"/>
                <a:ext cx="59033" cy="3125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oupe 381">
              <a:extLst>
                <a:ext uri="{FF2B5EF4-FFF2-40B4-BE49-F238E27FC236}">
                  <a16:creationId xmlns:a16="http://schemas.microsoft.com/office/drawing/2014/main" xmlns="" id="{A3428B40-2DB1-5646-97EA-0B6D6061A1C8}"/>
                </a:ext>
              </a:extLst>
            </p:cNvPr>
            <p:cNvGrpSpPr/>
            <p:nvPr/>
          </p:nvGrpSpPr>
          <p:grpSpPr>
            <a:xfrm>
              <a:off x="4903753" y="3276600"/>
              <a:ext cx="735047" cy="472104"/>
              <a:chOff x="2444750" y="3516313"/>
              <a:chExt cx="390525" cy="250825"/>
            </a:xfrm>
          </p:grpSpPr>
          <p:sp>
            <p:nvSpPr>
              <p:cNvPr id="61" name="Freeform 465">
                <a:extLst>
                  <a:ext uri="{FF2B5EF4-FFF2-40B4-BE49-F238E27FC236}">
                    <a16:creationId xmlns:a16="http://schemas.microsoft.com/office/drawing/2014/main" xmlns="" id="{38D14D09-9D7A-054B-B076-F97DB72AE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536950"/>
                <a:ext cx="347663" cy="230188"/>
              </a:xfrm>
              <a:custGeom>
                <a:avLst/>
                <a:gdLst/>
                <a:ahLst/>
                <a:cxnLst>
                  <a:cxn ang="0">
                    <a:pos x="110" y="88"/>
                  </a:cxn>
                  <a:cxn ang="0">
                    <a:pos x="77" y="66"/>
                  </a:cxn>
                  <a:cxn ang="0">
                    <a:pos x="65" y="69"/>
                  </a:cxn>
                  <a:cxn ang="0">
                    <a:pos x="41" y="40"/>
                  </a:cxn>
                  <a:cxn ang="0">
                    <a:pos x="55" y="74"/>
                  </a:cxn>
                  <a:cxn ang="0">
                    <a:pos x="48" y="82"/>
                  </a:cxn>
                  <a:cxn ang="0">
                    <a:pos x="41" y="102"/>
                  </a:cxn>
                  <a:cxn ang="0">
                    <a:pos x="6" y="102"/>
                  </a:cxn>
                  <a:cxn ang="0">
                    <a:pos x="6" y="49"/>
                  </a:cxn>
                  <a:cxn ang="0">
                    <a:pos x="41" y="9"/>
                  </a:cxn>
                  <a:cxn ang="0">
                    <a:pos x="77" y="0"/>
                  </a:cxn>
                  <a:cxn ang="0">
                    <a:pos x="113" y="9"/>
                  </a:cxn>
                  <a:cxn ang="0">
                    <a:pos x="148" y="49"/>
                  </a:cxn>
                  <a:cxn ang="0">
                    <a:pos x="148" y="102"/>
                  </a:cxn>
                  <a:cxn ang="0">
                    <a:pos x="60" y="102"/>
                  </a:cxn>
                  <a:cxn ang="0">
                    <a:pos x="60" y="89"/>
                  </a:cxn>
                  <a:cxn ang="0">
                    <a:pos x="97" y="89"/>
                  </a:cxn>
                  <a:cxn ang="0">
                    <a:pos x="97" y="94"/>
                  </a:cxn>
                </a:cxnLst>
                <a:rect l="0" t="0" r="r" b="b"/>
                <a:pathLst>
                  <a:path w="154" h="102">
                    <a:moveTo>
                      <a:pt x="110" y="88"/>
                    </a:moveTo>
                    <a:cubicBezTo>
                      <a:pt x="106" y="78"/>
                      <a:pt x="91" y="66"/>
                      <a:pt x="77" y="66"/>
                    </a:cubicBezTo>
                    <a:cubicBezTo>
                      <a:pt x="72" y="67"/>
                      <a:pt x="70" y="67"/>
                      <a:pt x="65" y="69"/>
                    </a:cubicBezTo>
                    <a:cubicBezTo>
                      <a:pt x="56" y="59"/>
                      <a:pt x="49" y="50"/>
                      <a:pt x="41" y="40"/>
                    </a:cubicBezTo>
                    <a:cubicBezTo>
                      <a:pt x="47" y="55"/>
                      <a:pt x="53" y="67"/>
                      <a:pt x="55" y="74"/>
                    </a:cubicBezTo>
                    <a:cubicBezTo>
                      <a:pt x="52" y="78"/>
                      <a:pt x="50" y="78"/>
                      <a:pt x="48" y="82"/>
                    </a:cubicBezTo>
                    <a:cubicBezTo>
                      <a:pt x="46" y="85"/>
                      <a:pt x="42" y="93"/>
                      <a:pt x="41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" y="84"/>
                      <a:pt x="0" y="66"/>
                      <a:pt x="6" y="49"/>
                    </a:cubicBezTo>
                    <a:cubicBezTo>
                      <a:pt x="13" y="33"/>
                      <a:pt x="25" y="18"/>
                      <a:pt x="41" y="9"/>
                    </a:cubicBezTo>
                    <a:cubicBezTo>
                      <a:pt x="53" y="3"/>
                      <a:pt x="63" y="0"/>
                      <a:pt x="77" y="0"/>
                    </a:cubicBezTo>
                    <a:cubicBezTo>
                      <a:pt x="90" y="0"/>
                      <a:pt x="104" y="4"/>
                      <a:pt x="113" y="9"/>
                    </a:cubicBezTo>
                    <a:cubicBezTo>
                      <a:pt x="121" y="14"/>
                      <a:pt x="140" y="28"/>
                      <a:pt x="148" y="49"/>
                    </a:cubicBezTo>
                    <a:cubicBezTo>
                      <a:pt x="154" y="66"/>
                      <a:pt x="153" y="86"/>
                      <a:pt x="148" y="102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7" y="94"/>
                      <a:pt x="97" y="94"/>
                      <a:pt x="97" y="9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466">
                <a:extLst>
                  <a:ext uri="{FF2B5EF4-FFF2-40B4-BE49-F238E27FC236}">
                    <a16:creationId xmlns:a16="http://schemas.microsoft.com/office/drawing/2014/main" xmlns="" id="{2A3EA42F-93EB-5B4A-AA43-56E339F91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7775" y="3552825"/>
                <a:ext cx="268288" cy="1460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0" y="41"/>
                  </a:cxn>
                  <a:cxn ang="0">
                    <a:pos x="18" y="14"/>
                  </a:cxn>
                  <a:cxn ang="0">
                    <a:pos x="72" y="6"/>
                  </a:cxn>
                  <a:cxn ang="0">
                    <a:pos x="114" y="50"/>
                  </a:cxn>
                  <a:cxn ang="0">
                    <a:pos x="119" y="50"/>
                  </a:cxn>
                  <a:cxn ang="0">
                    <a:pos x="105" y="65"/>
                  </a:cxn>
                  <a:cxn ang="0">
                    <a:pos x="86" y="52"/>
                  </a:cxn>
                  <a:cxn ang="0">
                    <a:pos x="91" y="51"/>
                  </a:cxn>
                  <a:cxn ang="0">
                    <a:pos x="76" y="25"/>
                  </a:cxn>
                  <a:cxn ang="0">
                    <a:pos x="44" y="13"/>
                  </a:cxn>
                  <a:cxn ang="0">
                    <a:pos x="15" y="24"/>
                  </a:cxn>
                </a:cxnLst>
                <a:rect l="0" t="0" r="r" b="b"/>
                <a:pathLst>
                  <a:path w="119" h="65">
                    <a:moveTo>
                      <a:pt x="10" y="28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5" y="27"/>
                      <a:pt x="9" y="21"/>
                      <a:pt x="18" y="14"/>
                    </a:cubicBezTo>
                    <a:cubicBezTo>
                      <a:pt x="32" y="3"/>
                      <a:pt x="57" y="0"/>
                      <a:pt x="72" y="6"/>
                    </a:cubicBezTo>
                    <a:cubicBezTo>
                      <a:pt x="87" y="11"/>
                      <a:pt x="107" y="22"/>
                      <a:pt x="114" y="50"/>
                    </a:cubicBezTo>
                    <a:cubicBezTo>
                      <a:pt x="116" y="50"/>
                      <a:pt x="117" y="50"/>
                      <a:pt x="119" y="50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88" y="41"/>
                      <a:pt x="80" y="30"/>
                      <a:pt x="76" y="25"/>
                    </a:cubicBezTo>
                    <a:cubicBezTo>
                      <a:pt x="69" y="19"/>
                      <a:pt x="58" y="13"/>
                      <a:pt x="44" y="13"/>
                    </a:cubicBezTo>
                    <a:cubicBezTo>
                      <a:pt x="34" y="14"/>
                      <a:pt x="24" y="17"/>
                      <a:pt x="15" y="2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467">
                <a:extLst>
                  <a:ext uri="{FF2B5EF4-FFF2-40B4-BE49-F238E27FC236}">
                    <a16:creationId xmlns:a16="http://schemas.microsoft.com/office/drawing/2014/main" xmlns="" id="{8818F226-FF09-CA42-8986-D7E087AA2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16313"/>
                <a:ext cx="390525" cy="250825"/>
              </a:xfrm>
              <a:custGeom>
                <a:avLst/>
                <a:gdLst/>
                <a:ahLst/>
                <a:cxnLst>
                  <a:cxn ang="0">
                    <a:pos x="7" y="111"/>
                  </a:cxn>
                  <a:cxn ang="0">
                    <a:pos x="7" y="53"/>
                  </a:cxn>
                  <a:cxn ang="0">
                    <a:pos x="47" y="10"/>
                  </a:cxn>
                  <a:cxn ang="0">
                    <a:pos x="87" y="0"/>
                  </a:cxn>
                  <a:cxn ang="0">
                    <a:pos x="128" y="10"/>
                  </a:cxn>
                  <a:cxn ang="0">
                    <a:pos x="167" y="53"/>
                  </a:cxn>
                  <a:cxn ang="0">
                    <a:pos x="167" y="111"/>
                  </a:cxn>
                </a:cxnLst>
                <a:rect l="0" t="0" r="r" b="b"/>
                <a:pathLst>
                  <a:path w="174" h="111">
                    <a:moveTo>
                      <a:pt x="7" y="111"/>
                    </a:moveTo>
                    <a:cubicBezTo>
                      <a:pt x="1" y="92"/>
                      <a:pt x="0" y="72"/>
                      <a:pt x="7" y="53"/>
                    </a:cubicBezTo>
                    <a:cubicBezTo>
                      <a:pt x="14" y="36"/>
                      <a:pt x="28" y="20"/>
                      <a:pt x="47" y="10"/>
                    </a:cubicBezTo>
                    <a:cubicBezTo>
                      <a:pt x="60" y="3"/>
                      <a:pt x="71" y="0"/>
                      <a:pt x="87" y="0"/>
                    </a:cubicBezTo>
                    <a:cubicBezTo>
                      <a:pt x="101" y="0"/>
                      <a:pt x="118" y="4"/>
                      <a:pt x="128" y="10"/>
                    </a:cubicBezTo>
                    <a:cubicBezTo>
                      <a:pt x="137" y="15"/>
                      <a:pt x="158" y="30"/>
                      <a:pt x="167" y="53"/>
                    </a:cubicBezTo>
                    <a:cubicBezTo>
                      <a:pt x="174" y="72"/>
                      <a:pt x="173" y="93"/>
                      <a:pt x="167" y="11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58A81A8E-22BE-FA44-A04C-24853B251D5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466588" y="1193369"/>
              <a:ext cx="3687522" cy="3687820"/>
            </a:xfrm>
            <a:prstGeom prst="ellipse">
              <a:avLst/>
            </a:prstGeom>
            <a:noFill/>
            <a:ln w="1016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prstTxWarp prst="textArchDown">
                <a:avLst/>
              </a:prstTxWarp>
            </a:bodyPr>
            <a:lstStyle/>
            <a:p>
              <a:pPr algn="ctr"/>
              <a:endParaRPr lang="en-GB" sz="1200" b="1" kern="0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3" name="Straight Connector 152">
            <a:extLst>
              <a:ext uri="{FF2B5EF4-FFF2-40B4-BE49-F238E27FC236}">
                <a16:creationId xmlns:a16="http://schemas.microsoft.com/office/drawing/2014/main" xmlns="" id="{F8675E97-D8EA-7043-B664-FD380311A7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4058" y="1676400"/>
            <a:ext cx="4207080" cy="843"/>
          </a:xfrm>
          <a:prstGeom prst="line">
            <a:avLst/>
          </a:prstGeom>
          <a:noFill/>
          <a:ln w="12700" cap="rnd" algn="ctr">
            <a:solidFill>
              <a:srgbClr val="007295"/>
            </a:solidFill>
            <a:round/>
            <a:headEnd type="oval" w="med" len="med"/>
            <a:tailEnd type="oval" w="med" len="med"/>
          </a:ln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FDAF9577-F0E3-4F43-9D4F-8CB2BD1A3980}"/>
              </a:ext>
            </a:extLst>
          </p:cNvPr>
          <p:cNvSpPr txBox="1"/>
          <p:nvPr/>
        </p:nvSpPr>
        <p:spPr>
          <a:xfrm>
            <a:off x="1141797" y="1194727"/>
            <a:ext cx="2712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85" name="Straight Connector 152">
            <a:extLst>
              <a:ext uri="{FF2B5EF4-FFF2-40B4-BE49-F238E27FC236}">
                <a16:creationId xmlns:a16="http://schemas.microsoft.com/office/drawing/2014/main" xmlns="" id="{F49E44D2-9AA7-2B48-A6C7-D6151521A6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6728" y="1690005"/>
            <a:ext cx="3384000" cy="0"/>
          </a:xfrm>
          <a:prstGeom prst="line">
            <a:avLst/>
          </a:prstGeom>
          <a:noFill/>
          <a:ln w="12700" cap="rnd" algn="ctr">
            <a:solidFill>
              <a:srgbClr val="112248"/>
            </a:solidFill>
            <a:round/>
            <a:headEnd type="oval" w="med" len="med"/>
            <a:tailEnd type="oval"/>
          </a:ln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5DFD3EAB-4C59-0146-B088-05D65FBBF6E9}"/>
              </a:ext>
            </a:extLst>
          </p:cNvPr>
          <p:cNvSpPr txBox="1"/>
          <p:nvPr/>
        </p:nvSpPr>
        <p:spPr>
          <a:xfrm>
            <a:off x="8102709" y="1163493"/>
            <a:ext cx="17508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Strategy</a:t>
            </a:r>
          </a:p>
        </p:txBody>
      </p:sp>
      <p:cxnSp>
        <p:nvCxnSpPr>
          <p:cNvPr id="87" name="Straight Connector 152">
            <a:extLst>
              <a:ext uri="{FF2B5EF4-FFF2-40B4-BE49-F238E27FC236}">
                <a16:creationId xmlns:a16="http://schemas.microsoft.com/office/drawing/2014/main" xmlns="" id="{DA017D41-F0D7-0044-AD6A-B0213D3050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94007" y="4068060"/>
            <a:ext cx="3848565" cy="18764"/>
          </a:xfrm>
          <a:prstGeom prst="line">
            <a:avLst/>
          </a:prstGeom>
          <a:noFill/>
          <a:ln w="12700" cap="rnd" algn="ctr">
            <a:solidFill>
              <a:srgbClr val="94B5D7"/>
            </a:solidFill>
            <a:round/>
            <a:headEnd type="oval" w="med" len="med"/>
            <a:tailEnd type="oval" w="med" len="med"/>
          </a:ln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2097BC1E-46E5-D740-8812-FCA0F845C833}"/>
              </a:ext>
            </a:extLst>
          </p:cNvPr>
          <p:cNvSpPr txBox="1"/>
          <p:nvPr/>
        </p:nvSpPr>
        <p:spPr>
          <a:xfrm>
            <a:off x="984933" y="3603716"/>
            <a:ext cx="1483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cxnSp>
        <p:nvCxnSpPr>
          <p:cNvPr id="89" name="Straight Connector 152">
            <a:extLst>
              <a:ext uri="{FF2B5EF4-FFF2-40B4-BE49-F238E27FC236}">
                <a16:creationId xmlns:a16="http://schemas.microsoft.com/office/drawing/2014/main" xmlns="" id="{2B24A904-C7E0-0E4B-9897-C7A21734F8C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24876" y="4077949"/>
            <a:ext cx="2902050" cy="0"/>
          </a:xfrm>
          <a:prstGeom prst="line">
            <a:avLst/>
          </a:prstGeom>
          <a:noFill/>
          <a:ln w="12700" cap="rnd" algn="ctr">
            <a:solidFill>
              <a:srgbClr val="1957A3"/>
            </a:solidFill>
            <a:round/>
            <a:headEnd type="oval" w="med" len="med"/>
            <a:tailEnd type="oval" w="med" len="med"/>
          </a:ln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75B1ACDD-1B78-C54B-84A0-A99927321566}"/>
              </a:ext>
            </a:extLst>
          </p:cNvPr>
          <p:cNvSpPr txBox="1"/>
          <p:nvPr/>
        </p:nvSpPr>
        <p:spPr>
          <a:xfrm>
            <a:off x="8272587" y="3549047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91" name="Freeform 192">
            <a:extLst>
              <a:ext uri="{FF2B5EF4-FFF2-40B4-BE49-F238E27FC236}">
                <a16:creationId xmlns:a16="http://schemas.microsoft.com/office/drawing/2014/main" xmlns="" id="{3572C062-266B-BF45-9592-40085F74475B}"/>
              </a:ext>
            </a:extLst>
          </p:cNvPr>
          <p:cNvSpPr/>
          <p:nvPr/>
        </p:nvSpPr>
        <p:spPr>
          <a:xfrm>
            <a:off x="3648554" y="4512379"/>
            <a:ext cx="3419100" cy="911551"/>
          </a:xfrm>
          <a:custGeom>
            <a:avLst/>
            <a:gdLst>
              <a:gd name="connsiteX0" fmla="*/ 1843314 w 1843314"/>
              <a:gd name="connsiteY0" fmla="*/ 0 h 609600"/>
              <a:gd name="connsiteX1" fmla="*/ 1843314 w 1843314"/>
              <a:gd name="connsiteY1" fmla="*/ 609600 h 609600"/>
              <a:gd name="connsiteX2" fmla="*/ 0 w 1843314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14" h="609600">
                <a:moveTo>
                  <a:pt x="1843314" y="0"/>
                </a:moveTo>
                <a:lnTo>
                  <a:pt x="1843314" y="609600"/>
                </a:lnTo>
                <a:lnTo>
                  <a:pt x="0" y="609600"/>
                </a:lnTo>
              </a:path>
            </a:pathLst>
          </a:custGeom>
          <a:noFill/>
          <a:ln w="12700" cap="rnd" algn="ctr">
            <a:solidFill>
              <a:schemeClr val="accent5"/>
            </a:solidFill>
            <a:round/>
            <a:headEnd type="none" w="med" len="med"/>
            <a:tailEnd type="oval"/>
          </a:ln>
        </p:spPr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317D34D-38DC-2445-ADAD-E5F40E27F45C}"/>
              </a:ext>
            </a:extLst>
          </p:cNvPr>
          <p:cNvSpPr txBox="1"/>
          <p:nvPr/>
        </p:nvSpPr>
        <p:spPr>
          <a:xfrm>
            <a:off x="3471896" y="4945589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OCM &amp; Managed Services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1FD5F63C-4015-3848-B5D3-920570CE9785}"/>
              </a:ext>
            </a:extLst>
          </p:cNvPr>
          <p:cNvSpPr txBox="1"/>
          <p:nvPr/>
        </p:nvSpPr>
        <p:spPr>
          <a:xfrm>
            <a:off x="1081816" y="1748528"/>
            <a:ext cx="2782755" cy="1041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Lakes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  <a:p>
            <a:pPr marL="185738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Decision management systems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EDCB7398-FAEF-B446-85C2-BBBD11469145}"/>
              </a:ext>
            </a:extLst>
          </p:cNvPr>
          <p:cNvSpPr txBox="1"/>
          <p:nvPr/>
        </p:nvSpPr>
        <p:spPr>
          <a:xfrm>
            <a:off x="8084147" y="1745451"/>
            <a:ext cx="2834946" cy="12105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Monetization Roadmap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Cloud Strategy &amp; Architecture 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Architecture Evolution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Integration / Consolidation / Harmonization  Framework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Optimizing BI Investments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9BB96EDD-85CD-FF48-AB3A-CE7686D9AA64}"/>
              </a:ext>
            </a:extLst>
          </p:cNvPr>
          <p:cNvSpPr txBox="1"/>
          <p:nvPr/>
        </p:nvSpPr>
        <p:spPr>
          <a:xfrm>
            <a:off x="8091372" y="4227509"/>
            <a:ext cx="3163505" cy="1831271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Structure Data Flows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Ingest streaming &amp; batch data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storage and data model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Batch and Real time processing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Real-time, Graph, Search &amp; Iterative workloads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Orchestration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2CE7D9B9-00D0-494F-8137-6A508E104F8B}"/>
              </a:ext>
            </a:extLst>
          </p:cNvPr>
          <p:cNvSpPr txBox="1"/>
          <p:nvPr/>
        </p:nvSpPr>
        <p:spPr>
          <a:xfrm>
            <a:off x="840339" y="4211212"/>
            <a:ext cx="2654884" cy="13798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Hive,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PiG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HDFS, Phoenix</a:t>
            </a:r>
          </a:p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mr-IN" sz="1100" dirty="0">
                <a:latin typeface="Arial" panose="020B0604020202020204" pitchFamily="34" charset="0"/>
                <a:cs typeface="Lucida Sans"/>
              </a:rPr>
              <a:t>–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Python, Spark SQL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Flume, Kafka,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NiFi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Sqoop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Streaming, Storm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AWS, Azure,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Kylo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Qubole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Databricks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95D43177-AC0C-5849-8B18-49D25E92367A}"/>
              </a:ext>
            </a:extLst>
          </p:cNvPr>
          <p:cNvSpPr txBox="1"/>
          <p:nvPr/>
        </p:nvSpPr>
        <p:spPr>
          <a:xfrm>
            <a:off x="3654795" y="5472316"/>
            <a:ext cx="2478832" cy="6258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Organizational Change Mgmt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Maturity Assessments</a:t>
            </a:r>
          </a:p>
        </p:txBody>
      </p:sp>
    </p:spTree>
    <p:extLst>
      <p:ext uri="{BB962C8B-B14F-4D97-AF65-F5344CB8AC3E}">
        <p14:creationId xmlns:p14="http://schemas.microsoft.com/office/powerpoint/2010/main" val="40398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49473-3DC9-4204-ACA4-344503CE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Snapshot of Select Projects : Data Engineering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EA4F2C6F-AC96-4BC0-822D-3586A82937D1}"/>
              </a:ext>
            </a:extLst>
          </p:cNvPr>
          <p:cNvSpPr/>
          <p:nvPr/>
        </p:nvSpPr>
        <p:spPr>
          <a:xfrm>
            <a:off x="4233071" y="1357343"/>
            <a:ext cx="3024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Warner Bros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09E7E225-2F61-479D-ACC0-0FB3A277AB1A}"/>
              </a:ext>
            </a:extLst>
          </p:cNvPr>
          <p:cNvSpPr/>
          <p:nvPr/>
        </p:nvSpPr>
        <p:spPr>
          <a:xfrm>
            <a:off x="494835" y="1393750"/>
            <a:ext cx="3024000" cy="1062257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F8B7F48E-F3C3-4547-846A-C93DB633CCC5}"/>
              </a:ext>
            </a:extLst>
          </p:cNvPr>
          <p:cNvSpPr/>
          <p:nvPr/>
        </p:nvSpPr>
        <p:spPr>
          <a:xfrm>
            <a:off x="7963146" y="1357343"/>
            <a:ext cx="2988000" cy="1098664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Hitachi Vantara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292637D7-041A-4466-9F0F-8ECF9F9BEDBC}"/>
              </a:ext>
            </a:extLst>
          </p:cNvPr>
          <p:cNvSpPr txBox="1"/>
          <p:nvPr/>
        </p:nvSpPr>
        <p:spPr>
          <a:xfrm>
            <a:off x="486674" y="2465666"/>
            <a:ext cx="3024000" cy="3539430"/>
          </a:xfrm>
          <a:prstGeom prst="rect">
            <a:avLst/>
          </a:prstGeom>
          <a:solidFill>
            <a:srgbClr val="1AA4A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Built a high throughput, high volume clickstream data pipeline that enables a 360 degree view of the customer and helps product teams to see deep in to what drives user behaviour and how they can impact it.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Drives 1/3 of all business insights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Complex queries with sub minute response on TBs of data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10x faster than conventional setup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xmlns="" id="{B21EF721-F199-4448-808B-124377D1CB62}"/>
              </a:ext>
            </a:extLst>
          </p:cNvPr>
          <p:cNvSpPr txBox="1"/>
          <p:nvPr/>
        </p:nvSpPr>
        <p:spPr>
          <a:xfrm>
            <a:off x="4228527" y="2465666"/>
            <a:ext cx="3024000" cy="3539430"/>
          </a:xfrm>
          <a:prstGeom prst="rect">
            <a:avLst/>
          </a:prstGeom>
          <a:solidFill>
            <a:srgbClr val="1AA4A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Provisioned cloud based scalable infrastructure and seamlessly migrated and enabled access of existing VPC’s, Subnets, IAM Users &amp; Roles, Environments, Dashboards etc. supporting the digital supply chain processes for Home Entertainment 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Enabled fast analytical querying, particularly on large datasets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Ensured on-time delivery of the digital contents resulting in $500K annual savings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xmlns="" id="{3DF05412-E378-4A94-ADC7-34052DB0B060}"/>
              </a:ext>
            </a:extLst>
          </p:cNvPr>
          <p:cNvSpPr txBox="1"/>
          <p:nvPr/>
        </p:nvSpPr>
        <p:spPr>
          <a:xfrm>
            <a:off x="7963146" y="2465666"/>
            <a:ext cx="2988000" cy="3539430"/>
          </a:xfrm>
          <a:prstGeom prst="rect">
            <a:avLst/>
          </a:prstGeom>
          <a:solidFill>
            <a:srgbClr val="1AA4A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Assessed existing data &amp; reporting architecture of organization and redesigned the architecture and KPI framework inline with business objectives along with a detailed analytics roadmap for the organization.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Analytics Roadmap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Business &amp; Analytics aligned architecture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Consulting on the ongoing implementation\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 descr="Image result for microsoft logo transparent background">
            <a:extLst>
              <a:ext uri="{FF2B5EF4-FFF2-40B4-BE49-F238E27FC236}">
                <a16:creationId xmlns:a16="http://schemas.microsoft.com/office/drawing/2014/main" xmlns="" id="{BA0108F4-22C3-4723-832A-EC01F9768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6691" y="1531045"/>
            <a:ext cx="1986896" cy="41357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F684D04E-6052-4318-AEE9-B338CB8BA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08" l="0" r="979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10" y="1513464"/>
            <a:ext cx="585033" cy="507352"/>
          </a:xfrm>
          <a:prstGeom prst="rect">
            <a:avLst/>
          </a:prstGeom>
        </p:spPr>
      </p:pic>
      <p:pic>
        <p:nvPicPr>
          <p:cNvPr id="32" name="Picture 31" descr="Image result for hitachi vantara logo">
            <a:extLst>
              <a:ext uri="{FF2B5EF4-FFF2-40B4-BE49-F238E27FC236}">
                <a16:creationId xmlns:a16="http://schemas.microsoft.com/office/drawing/2014/main" xmlns="" id="{290D10AF-C350-4D3C-B2EE-662193DFC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8" b="18889"/>
          <a:stretch/>
        </p:blipFill>
        <p:spPr bwMode="auto">
          <a:xfrm>
            <a:off x="8786053" y="1659492"/>
            <a:ext cx="1413328" cy="50735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https://upload.wikimedia.org/wikipedia/commons/thumb/c/c7/Bing_logo_%282016%29.svg/1000px-Bing_logo_%282016%29.svg.png">
            <a:extLst>
              <a:ext uri="{FF2B5EF4-FFF2-40B4-BE49-F238E27FC236}">
                <a16:creationId xmlns:a16="http://schemas.microsoft.com/office/drawing/2014/main" xmlns="" id="{1A714CA8-9E7E-4F9B-90F3-0D4E479C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01" y="2056900"/>
            <a:ext cx="669275" cy="27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72363" y="37875"/>
            <a:ext cx="11312945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 smtClean="0">
                <a:solidFill>
                  <a:schemeClr val="lt1"/>
                </a:solidFill>
                <a:ea typeface="Arial"/>
                <a:sym typeface="Arial"/>
              </a:rPr>
              <a:t>Visualization Capabilities</a:t>
            </a:r>
            <a:endParaRPr lang="en-US" dirty="0">
              <a:solidFill>
                <a:schemeClr val="lt1"/>
              </a:solidFill>
              <a:ea typeface="Arial"/>
              <a:sym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12B5181-7B45-4E6A-8E53-89EADD680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639395"/>
              </p:ext>
            </p:extLst>
          </p:nvPr>
        </p:nvGraphicFramePr>
        <p:xfrm>
          <a:off x="635225" y="1161347"/>
          <a:ext cx="10401969" cy="509707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4814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84237">
                  <a:extLst>
                    <a:ext uri="{9D8B030D-6E8A-4147-A177-3AD203B41FA5}">
                      <a16:colId xmlns="" xmlns:a16="http://schemas.microsoft.com/office/drawing/2014/main" val="2551800821"/>
                    </a:ext>
                  </a:extLst>
                </a:gridCol>
                <a:gridCol w="21064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744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55312"/>
              </a:tblGrid>
              <a:tr h="666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noProof="0" dirty="0">
                          <a:solidFill>
                            <a:schemeClr val="bg1"/>
                          </a:solidFill>
                        </a:rPr>
                        <a:t>Client</a:t>
                      </a:r>
                      <a:endParaRPr lang="en-IN" sz="1600" b="1" kern="12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 anchorCtr="1">
                    <a:solidFill>
                      <a:srgbClr val="1AA4A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Data Sources &amp; Processing</a:t>
                      </a:r>
                      <a:endParaRPr lang="en-IN" sz="1600" b="1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</a:rPr>
                        <a:t>Data Visualization</a:t>
                      </a:r>
                      <a:endParaRPr lang="en-IN" sz="16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IN" sz="1600" kern="1200" dirty="0">
                          <a:solidFill>
                            <a:schemeClr val="bg1"/>
                          </a:solidFill>
                        </a:rPr>
                        <a:t>Implementation Style</a:t>
                      </a:r>
                      <a:endParaRPr lang="en-IN" sz="16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Dashboard Demo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180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Global Beverage Leader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15 distinct data sources . 60+ ETL jobs performed on a weekly basis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dirty="0"/>
                        <a:t>Customized by Geography across Supply chain, HR, Marketing &amp; Media Analytics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Built on Tableau v10.2. Customized by Geography across Supply chain, HR, Marketing &amp; Digital teams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Demand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GKPI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SOM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6"/>
                        </a:rPr>
                        <a:t>FD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01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IN" sz="1400" kern="1200" dirty="0"/>
                        <a:t>American Major Retailer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dirty="0"/>
                        <a:t>50+ ETL jobs from Google Analytics, Teradata, Omniture &amp; Unstructured digital partner sources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Dashboards for operations Heat maps, Pivot tables, user input accepted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/>
                        <a:t>Built on  Tableau v10.3 integrated with </a:t>
                      </a:r>
                      <a:r>
                        <a:rPr lang="en-IN" sz="1200" dirty="0"/>
                        <a:t>VB.NET Web app on Azure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7"/>
                        </a:rPr>
                        <a:t>Assortment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8"/>
                        </a:rPr>
                        <a:t>CAT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235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 dirty="0"/>
                        <a:t>Global Music Giant</a:t>
                      </a:r>
                      <a:endParaRPr lang="en-US" sz="1400" b="1" baseline="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35+ ETL sources from different finance databases maintained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15 C-Level dashboards to CFO &amp; CEO reporting on Global Financial position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Built on Tableau v10, Navigate through geographies using links in the visual data points 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9"/>
                        </a:rPr>
                        <a:t>CFO Dashboard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717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kern="1200" dirty="0"/>
                        <a:t>German Luxury Auto</a:t>
                      </a:r>
                      <a:endParaRPr lang="en-IN" sz="1400" b="1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dirty="0"/>
                        <a:t>Evaluating various Business Hypothesis involving Driving styles &amp; Warranty Claims using car sensor data &amp; claims data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Visualize correlation between driving style and warranty claims based on defect instances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Visualized through Tableau v10.3 and also </a:t>
                      </a:r>
                      <a:r>
                        <a:rPr lang="en-IN" sz="1200" kern="1200" dirty="0" err="1"/>
                        <a:t>Databricks</a:t>
                      </a:r>
                      <a:r>
                        <a:rPr lang="en-IN" sz="1200" kern="1200" dirty="0"/>
                        <a:t> platform with Apache Spark on backend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10"/>
                        </a:rPr>
                        <a:t>DrivingPattern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11"/>
                        </a:rPr>
                        <a:t>Hypothesis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03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 dirty="0"/>
                        <a:t>Large Appliance Manufacturer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dirty="0"/>
                        <a:t>Unstructured review data scraped from public domain and ecommerce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SKU, Brand and Category level comparison of features &amp; purchase drivers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Built on Tableau</a:t>
                      </a:r>
                      <a:r>
                        <a:rPr lang="en-IN" sz="1200" kern="1200" dirty="0"/>
                        <a:t> v10.1 with an internal version on client hosted SAS VA server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1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12"/>
                        </a:rPr>
                        <a:t>Voice of consumer</a:t>
                      </a:r>
                      <a:endParaRPr lang="en-IN" sz="11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219041" y="2342204"/>
            <a:ext cx="1387815" cy="3815011"/>
            <a:chOff x="1116010" y="1936528"/>
            <a:chExt cx="1387815" cy="4599347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2F02882E-06DE-48E4-AA06-D075E3BB4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32423" y="1936528"/>
              <a:ext cx="1371402" cy="4924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1BAAB054-F160-430D-BA8D-852CDF16F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26686" y="2918467"/>
              <a:ext cx="1286913" cy="4771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3B86657-EA08-4DAF-96EF-F339D928B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/>
            <a:stretch/>
          </p:blipFill>
          <p:spPr>
            <a:xfrm>
              <a:off x="1132423" y="3857585"/>
              <a:ext cx="1371402" cy="4924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5A066AA9-3845-42EE-949C-AD2D1AEFE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6010" y="4973639"/>
              <a:ext cx="1286913" cy="4771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E9B93AB2-6C2D-46A3-81C7-A5BDCA9C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68931" y="6074370"/>
              <a:ext cx="1244668" cy="461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4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C50A1-1AF5-4729-8DBF-D3821D3A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825320" y="1178964"/>
            <a:ext cx="10352997" cy="731779"/>
            <a:chOff x="1193569" y="1270441"/>
            <a:chExt cx="10352997" cy="731779"/>
          </a:xfrm>
        </p:grpSpPr>
        <p:sp>
          <p:nvSpPr>
            <p:cNvPr id="21" name="Abgerundetes Rechteck 37">
              <a:hlinkClick r:id="" action="ppaction://noaction"/>
              <a:extLst>
                <a:ext uri="{FF2B5EF4-FFF2-40B4-BE49-F238E27FC236}">
                  <a16:creationId xmlns=""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5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23" name="Rectangle 9">
                <a:extLst>
                  <a:ext uri="{FF2B5EF4-FFF2-40B4-BE49-F238E27FC236}">
                    <a16:creationId xmlns=""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=""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Capability demonstration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CCFF3F9-C52C-4A59-9A65-16D205C82338}"/>
              </a:ext>
            </a:extLst>
          </p:cNvPr>
          <p:cNvGrpSpPr/>
          <p:nvPr/>
        </p:nvGrpSpPr>
        <p:grpSpPr>
          <a:xfrm>
            <a:off x="1558735" y="2199021"/>
            <a:ext cx="9619582" cy="738251"/>
            <a:chOff x="838199" y="2536645"/>
            <a:chExt cx="10352997" cy="738251"/>
          </a:xfrm>
        </p:grpSpPr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016B0E90-56C3-4560-8E8C-D1339FB6D653}"/>
                </a:ext>
              </a:extLst>
            </p:cNvPr>
            <p:cNvGrpSpPr/>
            <p:nvPr/>
          </p:nvGrpSpPr>
          <p:grpSpPr>
            <a:xfrm>
              <a:off x="838199" y="2536645"/>
              <a:ext cx="10352997" cy="738251"/>
              <a:chOff x="1193569" y="2338729"/>
              <a:chExt cx="10352997" cy="73825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="" xmlns:a16="http://schemas.microsoft.com/office/drawing/2014/main" id="{EE21BEA6-DED5-49EE-846E-13B479392BF2}"/>
                  </a:ext>
                </a:extLst>
              </p:cNvPr>
              <p:cNvGrpSpPr/>
              <p:nvPr/>
            </p:nvGrpSpPr>
            <p:grpSpPr>
              <a:xfrm>
                <a:off x="1983934" y="2338729"/>
                <a:ext cx="9562632" cy="731520"/>
                <a:chOff x="1983934" y="2338729"/>
                <a:chExt cx="9562632" cy="731520"/>
              </a:xfrm>
            </p:grpSpPr>
            <p:sp>
              <p:nvSpPr>
                <p:cNvPr id="28" name="Rectangle 9">
                  <a:extLst>
                    <a:ext uri="{FF2B5EF4-FFF2-40B4-BE49-F238E27FC236}">
                      <a16:creationId xmlns="" xmlns:a16="http://schemas.microsoft.com/office/drawing/2014/main" id="{BA82C04B-86F6-4C9D-B816-B345F1314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83934" y="2338729"/>
                  <a:ext cx="9562632" cy="73152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lIns="288000" tIns="36000" rIns="216000" bIns="36000" anchor="ctr"/>
                <a:lstStyle/>
                <a:p>
                  <a:pPr>
                    <a:spcAft>
                      <a:spcPct val="20000"/>
                    </a:spcAft>
                  </a:pPr>
                  <a:endParaRPr lang="en-US" sz="16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Rectangle 24">
                  <a:extLst>
                    <a:ext uri="{FF2B5EF4-FFF2-40B4-BE49-F238E27FC236}">
                      <a16:creationId xmlns="" xmlns:a16="http://schemas.microsoft.com/office/drawing/2014/main" id="{A9A29B6B-A734-46FF-ADE5-5E657948380A}"/>
                    </a:ext>
                  </a:extLst>
                </p:cNvPr>
                <p:cNvSpPr txBox="1"/>
                <p:nvPr/>
              </p:nvSpPr>
              <p:spPr>
                <a:xfrm>
                  <a:off x="2104341" y="2588669"/>
                  <a:ext cx="9321986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 anchorCtr="0">
                  <a:spAutoFit/>
                </a:bodyPr>
                <a:lstStyle>
                  <a:lvl1pPr marL="190500" lvl="0" indent="-190500" eaLnBrk="0" fontAlgn="base" hangingPunct="0">
                    <a:spcBef>
                      <a:spcPct val="6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2400" b="1"/>
                  </a:lvl1pPr>
                  <a:lvl2pPr marL="381000" lvl="1" indent="-188913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-"/>
                    <a:defRPr sz="2000"/>
                  </a:lvl2pPr>
                  <a:lvl3pPr marL="561975" lvl="2" indent="-179388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1600"/>
                  </a:lvl3pPr>
                  <a:lvl4pPr marL="768350" lvl="3" indent="-204788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Arial" pitchFamily="34" charset="0"/>
                    <a:buChar char="-"/>
                    <a:defRPr sz="1400"/>
                  </a:lvl4pPr>
                  <a:lvl5pPr marL="1050925" lvl="4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5pPr>
                  <a:lvl6pPr marL="15081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6pPr>
                  <a:lvl7pPr marL="19653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7pPr>
                  <a:lvl8pPr marL="24225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8pPr>
                  <a:lvl9pPr marL="28797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9pPr>
                </a:lstStyle>
                <a:p>
                  <a:pPr marL="0" indent="0">
                    <a:buNone/>
                  </a:pPr>
                  <a:endParaRPr lang="en-US" sz="1600" b="0" kern="0" dirty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7" name="Abgerundetes Rechteck 37">
                <a:extLst>
                  <a:ext uri="{FF2B5EF4-FFF2-40B4-BE49-F238E27FC236}">
                    <a16:creationId xmlns="" xmlns:a16="http://schemas.microsoft.com/office/drawing/2014/main" id="{4FC74C8D-C202-4462-8328-C453745B3CE0}"/>
                  </a:ext>
                </a:extLst>
              </p:cNvPr>
              <p:cNvSpPr/>
              <p:nvPr/>
            </p:nvSpPr>
            <p:spPr bwMode="gray">
              <a:xfrm>
                <a:off x="1193569" y="2345460"/>
                <a:ext cx="733415" cy="731520"/>
              </a:xfrm>
              <a:prstGeom prst="roundRect">
                <a:avLst>
                  <a:gd name="adj" fmla="val 9083"/>
                </a:avLst>
              </a:prstGeom>
              <a:gradFill flip="none" rotWithShape="1">
                <a:gsLst>
                  <a:gs pos="0">
                    <a:srgbClr val="D7D7D7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algn="ctr"/>
                <a:r>
                  <a:rPr lang="en-US" b="1" dirty="0" smtClean="0">
                    <a:solidFill>
                      <a:srgbClr val="808080"/>
                    </a:solidFill>
                    <a:effectLst>
                      <a:innerShdw blurRad="76200" dist="50800" dir="13500000">
                        <a:prstClr val="black">
                          <a:alpha val="40000"/>
                        </a:prstClr>
                      </a:innerShdw>
                    </a:effectLst>
                  </a:rPr>
                  <a:t>1.1</a:t>
                </a:r>
                <a:endParaRPr lang="en-US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76265342-22E8-4A00-B7D9-46BE01A43414}"/>
                </a:ext>
              </a:extLst>
            </p:cNvPr>
            <p:cNvSpPr/>
            <p:nvPr/>
          </p:nvSpPr>
          <p:spPr>
            <a:xfrm>
              <a:off x="1670130" y="2716277"/>
              <a:ext cx="54675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 large volume of data from multiple sources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1CCFF3F9-C52C-4A59-9A65-16D205C82338}"/>
              </a:ext>
            </a:extLst>
          </p:cNvPr>
          <p:cNvGrpSpPr/>
          <p:nvPr/>
        </p:nvGrpSpPr>
        <p:grpSpPr>
          <a:xfrm>
            <a:off x="1558735" y="3110173"/>
            <a:ext cx="9619582" cy="738251"/>
            <a:chOff x="838199" y="2536645"/>
            <a:chExt cx="10352997" cy="738251"/>
          </a:xfrm>
        </p:grpSpPr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016B0E90-56C3-4560-8E8C-D1339FB6D653}"/>
                </a:ext>
              </a:extLst>
            </p:cNvPr>
            <p:cNvGrpSpPr/>
            <p:nvPr/>
          </p:nvGrpSpPr>
          <p:grpSpPr>
            <a:xfrm>
              <a:off x="838199" y="2536645"/>
              <a:ext cx="10352997" cy="738251"/>
              <a:chOff x="1193569" y="2338729"/>
              <a:chExt cx="10352997" cy="73825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="" xmlns:a16="http://schemas.microsoft.com/office/drawing/2014/main" id="{EE21BEA6-DED5-49EE-846E-13B479392BF2}"/>
                  </a:ext>
                </a:extLst>
              </p:cNvPr>
              <p:cNvGrpSpPr/>
              <p:nvPr/>
            </p:nvGrpSpPr>
            <p:grpSpPr>
              <a:xfrm>
                <a:off x="1983934" y="2338729"/>
                <a:ext cx="9562632" cy="731520"/>
                <a:chOff x="1983934" y="2338729"/>
                <a:chExt cx="9562632" cy="731520"/>
              </a:xfrm>
            </p:grpSpPr>
            <p:sp>
              <p:nvSpPr>
                <p:cNvPr id="43" name="Rectangle 9">
                  <a:extLst>
                    <a:ext uri="{FF2B5EF4-FFF2-40B4-BE49-F238E27FC236}">
                      <a16:creationId xmlns="" xmlns:a16="http://schemas.microsoft.com/office/drawing/2014/main" id="{BA82C04B-86F6-4C9D-B816-B345F1314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83934" y="2338729"/>
                  <a:ext cx="9562632" cy="73152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lIns="288000" tIns="36000" rIns="216000" bIns="36000" anchor="ctr"/>
                <a:lstStyle/>
                <a:p>
                  <a:pPr>
                    <a:spcAft>
                      <a:spcPct val="20000"/>
                    </a:spcAft>
                  </a:pPr>
                  <a:endParaRPr lang="en-US" sz="16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4" name="Rectangle 24">
                  <a:extLst>
                    <a:ext uri="{FF2B5EF4-FFF2-40B4-BE49-F238E27FC236}">
                      <a16:creationId xmlns="" xmlns:a16="http://schemas.microsoft.com/office/drawing/2014/main" id="{A9A29B6B-A734-46FF-ADE5-5E657948380A}"/>
                    </a:ext>
                  </a:extLst>
                </p:cNvPr>
                <p:cNvSpPr txBox="1"/>
                <p:nvPr/>
              </p:nvSpPr>
              <p:spPr>
                <a:xfrm>
                  <a:off x="2104341" y="2588669"/>
                  <a:ext cx="9321986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 anchorCtr="0">
                  <a:spAutoFit/>
                </a:bodyPr>
                <a:lstStyle>
                  <a:lvl1pPr marL="190500" lvl="0" indent="-190500" eaLnBrk="0" fontAlgn="base" hangingPunct="0">
                    <a:spcBef>
                      <a:spcPct val="6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2400" b="1"/>
                  </a:lvl1pPr>
                  <a:lvl2pPr marL="381000" lvl="1" indent="-188913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-"/>
                    <a:defRPr sz="2000"/>
                  </a:lvl2pPr>
                  <a:lvl3pPr marL="561975" lvl="2" indent="-179388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1600"/>
                  </a:lvl3pPr>
                  <a:lvl4pPr marL="768350" lvl="3" indent="-204788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Arial" pitchFamily="34" charset="0"/>
                    <a:buChar char="-"/>
                    <a:defRPr sz="1400"/>
                  </a:lvl4pPr>
                  <a:lvl5pPr marL="1050925" lvl="4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5pPr>
                  <a:lvl6pPr marL="15081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6pPr>
                  <a:lvl7pPr marL="19653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7pPr>
                  <a:lvl8pPr marL="24225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8pPr>
                  <a:lvl9pPr marL="28797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9pPr>
                </a:lstStyle>
                <a:p>
                  <a:pPr marL="0" indent="0">
                    <a:buNone/>
                  </a:pPr>
                  <a:endParaRPr lang="en-US" sz="1600" b="0" kern="0" dirty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2" name="Abgerundetes Rechteck 37">
                <a:extLst>
                  <a:ext uri="{FF2B5EF4-FFF2-40B4-BE49-F238E27FC236}">
                    <a16:creationId xmlns="" xmlns:a16="http://schemas.microsoft.com/office/drawing/2014/main" id="{4FC74C8D-C202-4462-8328-C453745B3CE0}"/>
                  </a:ext>
                </a:extLst>
              </p:cNvPr>
              <p:cNvSpPr/>
              <p:nvPr/>
            </p:nvSpPr>
            <p:spPr bwMode="gray">
              <a:xfrm>
                <a:off x="1193569" y="2345460"/>
                <a:ext cx="733415" cy="731520"/>
              </a:xfrm>
              <a:prstGeom prst="roundRect">
                <a:avLst>
                  <a:gd name="adj" fmla="val 9083"/>
                </a:avLst>
              </a:prstGeom>
              <a:gradFill flip="none" rotWithShape="1">
                <a:gsLst>
                  <a:gs pos="0">
                    <a:srgbClr val="D7D7D7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algn="ctr"/>
                <a:r>
                  <a:rPr lang="en-US" b="1" dirty="0" smtClean="0">
                    <a:solidFill>
                      <a:srgbClr val="808080"/>
                    </a:solidFill>
                    <a:effectLst>
                      <a:innerShdw blurRad="76200" dist="50800" dir="13500000">
                        <a:prstClr val="black">
                          <a:alpha val="40000"/>
                        </a:prstClr>
                      </a:innerShdw>
                    </a:effectLst>
                  </a:rPr>
                  <a:t>1.2</a:t>
                </a:r>
                <a:endParaRPr lang="en-US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76265342-22E8-4A00-B7D9-46BE01A43414}"/>
                </a:ext>
              </a:extLst>
            </p:cNvPr>
            <p:cNvSpPr/>
            <p:nvPr/>
          </p:nvSpPr>
          <p:spPr>
            <a:xfrm>
              <a:off x="1670130" y="2716277"/>
              <a:ext cx="33300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expertise in cloud platform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1CCFF3F9-C52C-4A59-9A65-16D205C82338}"/>
              </a:ext>
            </a:extLst>
          </p:cNvPr>
          <p:cNvGrpSpPr/>
          <p:nvPr/>
        </p:nvGrpSpPr>
        <p:grpSpPr>
          <a:xfrm>
            <a:off x="1558735" y="3958327"/>
            <a:ext cx="9619582" cy="738251"/>
            <a:chOff x="838199" y="2536645"/>
            <a:chExt cx="10352997" cy="738251"/>
          </a:xfrm>
        </p:grpSpPr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016B0E90-56C3-4560-8E8C-D1339FB6D653}"/>
                </a:ext>
              </a:extLst>
            </p:cNvPr>
            <p:cNvGrpSpPr/>
            <p:nvPr/>
          </p:nvGrpSpPr>
          <p:grpSpPr>
            <a:xfrm>
              <a:off x="838199" y="2536645"/>
              <a:ext cx="10352997" cy="738251"/>
              <a:chOff x="1193569" y="2338729"/>
              <a:chExt cx="10352997" cy="73825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="" xmlns:a16="http://schemas.microsoft.com/office/drawing/2014/main" id="{EE21BEA6-DED5-49EE-846E-13B479392BF2}"/>
                  </a:ext>
                </a:extLst>
              </p:cNvPr>
              <p:cNvGrpSpPr/>
              <p:nvPr/>
            </p:nvGrpSpPr>
            <p:grpSpPr>
              <a:xfrm>
                <a:off x="1983934" y="2338729"/>
                <a:ext cx="9562632" cy="731520"/>
                <a:chOff x="1983934" y="2338729"/>
                <a:chExt cx="9562632" cy="731520"/>
              </a:xfrm>
            </p:grpSpPr>
            <p:sp>
              <p:nvSpPr>
                <p:cNvPr id="55" name="Rectangle 9">
                  <a:extLst>
                    <a:ext uri="{FF2B5EF4-FFF2-40B4-BE49-F238E27FC236}">
                      <a16:creationId xmlns="" xmlns:a16="http://schemas.microsoft.com/office/drawing/2014/main" id="{BA82C04B-86F6-4C9D-B816-B345F1314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83934" y="2338729"/>
                  <a:ext cx="9562632" cy="73152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lIns="288000" tIns="36000" rIns="216000" bIns="36000" anchor="ctr"/>
                <a:lstStyle/>
                <a:p>
                  <a:pPr>
                    <a:spcAft>
                      <a:spcPct val="20000"/>
                    </a:spcAft>
                  </a:pPr>
                  <a:endParaRPr lang="en-US" sz="16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Rectangle 24">
                  <a:extLst>
                    <a:ext uri="{FF2B5EF4-FFF2-40B4-BE49-F238E27FC236}">
                      <a16:creationId xmlns="" xmlns:a16="http://schemas.microsoft.com/office/drawing/2014/main" id="{A9A29B6B-A734-46FF-ADE5-5E657948380A}"/>
                    </a:ext>
                  </a:extLst>
                </p:cNvPr>
                <p:cNvSpPr txBox="1"/>
                <p:nvPr/>
              </p:nvSpPr>
              <p:spPr>
                <a:xfrm>
                  <a:off x="2104341" y="2588669"/>
                  <a:ext cx="9321986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 anchorCtr="0">
                  <a:spAutoFit/>
                </a:bodyPr>
                <a:lstStyle>
                  <a:lvl1pPr marL="190500" lvl="0" indent="-190500" eaLnBrk="0" fontAlgn="base" hangingPunct="0">
                    <a:spcBef>
                      <a:spcPct val="6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2400" b="1"/>
                  </a:lvl1pPr>
                  <a:lvl2pPr marL="381000" lvl="1" indent="-188913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-"/>
                    <a:defRPr sz="2000"/>
                  </a:lvl2pPr>
                  <a:lvl3pPr marL="561975" lvl="2" indent="-179388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§"/>
                    <a:defRPr sz="1600"/>
                  </a:lvl3pPr>
                  <a:lvl4pPr marL="768350" lvl="3" indent="-204788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Arial" pitchFamily="34" charset="0"/>
                    <a:buChar char="-"/>
                    <a:defRPr sz="1400"/>
                  </a:lvl4pPr>
                  <a:lvl5pPr marL="1050925" lvl="4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5pPr>
                  <a:lvl6pPr marL="15081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6pPr>
                  <a:lvl7pPr marL="19653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7pPr>
                  <a:lvl8pPr marL="24225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8pPr>
                  <a:lvl9pPr marL="2879725" indent="-168275" eaLnBrk="0" fontAlgn="base" hangingPunct="0">
                    <a:spcBef>
                      <a:spcPct val="4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latin typeface="Arial" charset="0"/>
                    </a:defRPr>
                  </a:lvl9pPr>
                </a:lstStyle>
                <a:p>
                  <a:pPr marL="0" indent="0">
                    <a:buNone/>
                  </a:pPr>
                  <a:endParaRPr lang="en-US" sz="1600" b="0" kern="0" dirty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4" name="Abgerundetes Rechteck 37">
                <a:extLst>
                  <a:ext uri="{FF2B5EF4-FFF2-40B4-BE49-F238E27FC236}">
                    <a16:creationId xmlns="" xmlns:a16="http://schemas.microsoft.com/office/drawing/2014/main" id="{4FC74C8D-C202-4462-8328-C453745B3CE0}"/>
                  </a:ext>
                </a:extLst>
              </p:cNvPr>
              <p:cNvSpPr/>
              <p:nvPr/>
            </p:nvSpPr>
            <p:spPr bwMode="gray">
              <a:xfrm>
                <a:off x="1193569" y="2345460"/>
                <a:ext cx="733415" cy="731520"/>
              </a:xfrm>
              <a:prstGeom prst="roundRect">
                <a:avLst>
                  <a:gd name="adj" fmla="val 9083"/>
                </a:avLst>
              </a:prstGeom>
              <a:gradFill flip="none" rotWithShape="1">
                <a:gsLst>
                  <a:gs pos="0">
                    <a:srgbClr val="D7D7D7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algn="ctr"/>
                <a:r>
                  <a:rPr lang="en-US" b="1" dirty="0" smtClean="0">
                    <a:solidFill>
                      <a:srgbClr val="808080"/>
                    </a:solidFill>
                    <a:effectLst>
                      <a:innerShdw blurRad="76200" dist="50800" dir="13500000">
                        <a:prstClr val="black">
                          <a:alpha val="40000"/>
                        </a:prstClr>
                      </a:innerShdw>
                    </a:effectLst>
                  </a:rPr>
                  <a:t>1.3</a:t>
                </a:r>
                <a:endParaRPr lang="en-US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76265342-22E8-4A00-B7D9-46BE01A43414}"/>
                </a:ext>
              </a:extLst>
            </p:cNvPr>
            <p:cNvSpPr/>
            <p:nvPr/>
          </p:nvSpPr>
          <p:spPr>
            <a:xfrm>
              <a:off x="1670130" y="2716277"/>
              <a:ext cx="21033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case studies 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 smtClean="0"/>
              <a:t>Integrating large data from multiple sources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9071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Why do we need to look beyond traditional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17851" y="1441292"/>
            <a:ext cx="6045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A4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Automotive sector becomes more customer-centered</a:t>
            </a:r>
          </a:p>
        </p:txBody>
      </p:sp>
      <p:sp>
        <p:nvSpPr>
          <p:cNvPr id="8" name="Rectangle 7"/>
          <p:cNvSpPr/>
          <p:nvPr/>
        </p:nvSpPr>
        <p:spPr>
          <a:xfrm>
            <a:off x="1778377" y="1810624"/>
            <a:ext cx="8865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today’s information-intensive climate, automakers must continue to use data to better understand the needs, desires, and journeys of their customers.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7851" y="3019996"/>
            <a:ext cx="710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A4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experience is the key to creating value in automotive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78376" y="3389328"/>
            <a:ext cx="94648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has recognized that it needs to build relationships with their customers beyond the average four-year upgrade cycle to the latest model, and that they cannot leave this to the dealership. 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17851" y="4598700"/>
            <a:ext cx="7844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1AA4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and Analytics is helping leaders gain competitive advantage </a:t>
            </a:r>
            <a:endParaRPr lang="en-US" b="1" dirty="0">
              <a:solidFill>
                <a:srgbClr val="1AA4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78376" y="4968032"/>
            <a:ext cx="94648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exponential growth in IOT devices and other data technologies has opened gates for automobile industry to tap into the potential of data analytics and gain actionable insights 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Key data sources in Automobile industry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168308" y="1528534"/>
            <a:ext cx="889210" cy="889210"/>
          </a:xfrm>
          <a:prstGeom prst="ellipse">
            <a:avLst/>
          </a:prstGeom>
          <a:solidFill>
            <a:schemeClr val="bg1"/>
          </a:solidFill>
          <a:ln>
            <a:solidFill>
              <a:srgbClr val="1AA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02982" y="1528534"/>
            <a:ext cx="889210" cy="889210"/>
          </a:xfrm>
          <a:prstGeom prst="ellipse">
            <a:avLst/>
          </a:prstGeom>
          <a:solidFill>
            <a:schemeClr val="bg1"/>
          </a:solidFill>
          <a:ln>
            <a:solidFill>
              <a:srgbClr val="1AA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37656" y="1528534"/>
            <a:ext cx="889210" cy="889210"/>
          </a:xfrm>
          <a:prstGeom prst="ellipse">
            <a:avLst/>
          </a:prstGeom>
          <a:solidFill>
            <a:schemeClr val="bg1"/>
          </a:solidFill>
          <a:ln>
            <a:solidFill>
              <a:srgbClr val="1AA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172329" y="1528534"/>
            <a:ext cx="889210" cy="889210"/>
          </a:xfrm>
          <a:prstGeom prst="ellipse">
            <a:avLst/>
          </a:prstGeom>
          <a:solidFill>
            <a:schemeClr val="bg1"/>
          </a:solidFill>
          <a:ln>
            <a:solidFill>
              <a:srgbClr val="1AA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607;p32"/>
          <p:cNvSpPr txBox="1">
            <a:spLocks/>
          </p:cNvSpPr>
          <p:nvPr/>
        </p:nvSpPr>
        <p:spPr>
          <a:xfrm>
            <a:off x="2062384" y="2397611"/>
            <a:ext cx="1101057" cy="404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None/>
            </a:pPr>
            <a:r>
              <a:rPr lang="en-GB" sz="1600" b="1" dirty="0" smtClean="0">
                <a:solidFill>
                  <a:srgbClr val="7F7F7F"/>
                </a:solidFill>
              </a:rPr>
              <a:t>Product</a:t>
            </a:r>
            <a:endParaRPr lang="en-GB" sz="1600" b="1" dirty="0">
              <a:solidFill>
                <a:srgbClr val="7F7F7F"/>
              </a:solidFill>
            </a:endParaRPr>
          </a:p>
        </p:txBody>
      </p:sp>
      <p:sp>
        <p:nvSpPr>
          <p:cNvPr id="27" name="Google Shape;607;p32"/>
          <p:cNvSpPr txBox="1">
            <a:spLocks/>
          </p:cNvSpPr>
          <p:nvPr/>
        </p:nvSpPr>
        <p:spPr>
          <a:xfrm>
            <a:off x="4397058" y="2391909"/>
            <a:ext cx="1101057" cy="404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None/>
            </a:pPr>
            <a:r>
              <a:rPr lang="en-GB" sz="1600" b="1" dirty="0" smtClean="0">
                <a:solidFill>
                  <a:srgbClr val="7F7F7F"/>
                </a:solidFill>
              </a:rPr>
              <a:t>Service </a:t>
            </a:r>
            <a:endParaRPr lang="en-GB" sz="1600" b="1" dirty="0">
              <a:solidFill>
                <a:srgbClr val="7F7F7F"/>
              </a:solidFill>
            </a:endParaRPr>
          </a:p>
        </p:txBody>
      </p:sp>
      <p:sp>
        <p:nvSpPr>
          <p:cNvPr id="28" name="Google Shape;607;p32"/>
          <p:cNvSpPr txBox="1">
            <a:spLocks/>
          </p:cNvSpPr>
          <p:nvPr/>
        </p:nvSpPr>
        <p:spPr>
          <a:xfrm>
            <a:off x="6750671" y="2391909"/>
            <a:ext cx="1101057" cy="404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None/>
            </a:pPr>
            <a:r>
              <a:rPr lang="en-GB" sz="1600" b="1" dirty="0" smtClean="0">
                <a:solidFill>
                  <a:srgbClr val="7F7F7F"/>
                </a:solidFill>
              </a:rPr>
              <a:t>Market </a:t>
            </a:r>
            <a:endParaRPr lang="en-GB" sz="1600" b="1" dirty="0">
              <a:solidFill>
                <a:srgbClr val="7F7F7F"/>
              </a:solidFill>
            </a:endParaRPr>
          </a:p>
        </p:txBody>
      </p:sp>
      <p:sp>
        <p:nvSpPr>
          <p:cNvPr id="29" name="Google Shape;607;p32"/>
          <p:cNvSpPr txBox="1">
            <a:spLocks/>
          </p:cNvSpPr>
          <p:nvPr/>
        </p:nvSpPr>
        <p:spPr>
          <a:xfrm>
            <a:off x="9066407" y="2388893"/>
            <a:ext cx="1301086" cy="404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None/>
            </a:pPr>
            <a:r>
              <a:rPr lang="en-GB" sz="1600" b="1" dirty="0" smtClean="0">
                <a:solidFill>
                  <a:srgbClr val="7F7F7F"/>
                </a:solidFill>
              </a:rPr>
              <a:t>Customer</a:t>
            </a:r>
            <a:endParaRPr lang="en-GB" sz="1600" b="1" dirty="0">
              <a:solidFill>
                <a:srgbClr val="7F7F7F"/>
              </a:solidFill>
            </a:endParaRPr>
          </a:p>
        </p:txBody>
      </p:sp>
      <p:sp>
        <p:nvSpPr>
          <p:cNvPr id="30" name="Pentagon 29"/>
          <p:cNvSpPr/>
          <p:nvPr/>
        </p:nvSpPr>
        <p:spPr>
          <a:xfrm rot="16200000">
            <a:off x="1404494" y="3117945"/>
            <a:ext cx="2416838" cy="1799215"/>
          </a:xfrm>
          <a:prstGeom prst="homePlate">
            <a:avLst>
              <a:gd name="adj" fmla="val 147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entagon 30"/>
          <p:cNvSpPr/>
          <p:nvPr/>
        </p:nvSpPr>
        <p:spPr>
          <a:xfrm rot="16200000">
            <a:off x="3739167" y="3117945"/>
            <a:ext cx="2416838" cy="1799215"/>
          </a:xfrm>
          <a:prstGeom prst="homePlate">
            <a:avLst>
              <a:gd name="adj" fmla="val 147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entagon 31"/>
          <p:cNvSpPr/>
          <p:nvPr/>
        </p:nvSpPr>
        <p:spPr>
          <a:xfrm rot="16200000">
            <a:off x="6092781" y="3123449"/>
            <a:ext cx="2416838" cy="1799215"/>
          </a:xfrm>
          <a:prstGeom prst="homePlate">
            <a:avLst>
              <a:gd name="adj" fmla="val 147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entagon 32"/>
          <p:cNvSpPr/>
          <p:nvPr/>
        </p:nvSpPr>
        <p:spPr>
          <a:xfrm rot="16200000">
            <a:off x="8432381" y="3117945"/>
            <a:ext cx="2416838" cy="1799215"/>
          </a:xfrm>
          <a:prstGeom prst="homePlate">
            <a:avLst>
              <a:gd name="adj" fmla="val 147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739726" y="3290803"/>
            <a:ext cx="1720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Vehicular profile </a:t>
            </a:r>
            <a:endParaRPr lang="en-US" sz="1200" i="1" dirty="0" smtClean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Vehicular sensors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services </a:t>
            </a:r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7978" y="3290803"/>
            <a:ext cx="1768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Warranty 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history 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 logs/notes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ERP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Vehicular health </a:t>
            </a:r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09769" y="3383136"/>
            <a:ext cx="1679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and Marketing 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Dealer information 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Govt. and regulations 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 collaboration </a:t>
            </a:r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62514" y="3286980"/>
            <a:ext cx="18778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profile 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 behavior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chatter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CRM touchpoint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 smtClean="0">
                <a:solidFill>
                  <a:srgbClr val="1122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and web usage  </a:t>
            </a: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i="1" dirty="0">
              <a:solidFill>
                <a:srgbClr val="1122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static.thenounproject.com/png/630709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576" y="1617030"/>
            <a:ext cx="694544" cy="69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thenounproject.com/png/30266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19" y="1640166"/>
            <a:ext cx="694544" cy="69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henounproject.com/png/1487290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090" y="1622365"/>
            <a:ext cx="694544" cy="69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atic.thenounproject.com/png/509406-200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825" y="1635617"/>
            <a:ext cx="694544" cy="69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64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Integrating large volume of data from multiple sources</a:t>
            </a:r>
            <a:endParaRPr lang="en-US" dirty="0"/>
          </a:p>
        </p:txBody>
      </p:sp>
      <p:sp>
        <p:nvSpPr>
          <p:cNvPr id="137" name="TextBox 56"/>
          <p:cNvSpPr txBox="1"/>
          <p:nvPr/>
        </p:nvSpPr>
        <p:spPr>
          <a:xfrm>
            <a:off x="1079372" y="4147354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acquire data?</a:t>
            </a:r>
          </a:p>
        </p:txBody>
      </p:sp>
      <p:sp>
        <p:nvSpPr>
          <p:cNvPr id="138" name="TextBox 61"/>
          <p:cNvSpPr txBox="1"/>
          <p:nvPr/>
        </p:nvSpPr>
        <p:spPr>
          <a:xfrm>
            <a:off x="4130387" y="4147353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create a unified data view?</a:t>
            </a:r>
          </a:p>
        </p:txBody>
      </p:sp>
      <p:sp>
        <p:nvSpPr>
          <p:cNvPr id="139" name="TextBox 62"/>
          <p:cNvSpPr txBox="1"/>
          <p:nvPr/>
        </p:nvSpPr>
        <p:spPr>
          <a:xfrm>
            <a:off x="8310814" y="4172932"/>
            <a:ext cx="265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enable consumption?</a:t>
            </a:r>
          </a:p>
        </p:txBody>
      </p:sp>
      <p:pic>
        <p:nvPicPr>
          <p:cNvPr id="4098" name="Picture 2" descr="https://static.thenounproject.com/png/690989-200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42" y="2859108"/>
            <a:ext cx="1080752" cy="108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tic.thenounproject.com/png/120392-20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307" y="2983342"/>
            <a:ext cx="956518" cy="9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tic.thenounproject.com/png/59220-20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261" y="2859108"/>
            <a:ext cx="1317899" cy="13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96925" y="1847739"/>
            <a:ext cx="405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 questions that need to be addressed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2343" y="3155030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CDCDCD"/>
                </a:solidFill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462895" y="3155030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rgbClr val="CDCDCD"/>
                </a:solidFill>
              </a:rPr>
              <a:t>2</a:t>
            </a:r>
            <a:endParaRPr lang="en-US" sz="9600" b="1" dirty="0">
              <a:solidFill>
                <a:srgbClr val="CDCDC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26855" y="3255914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rgbClr val="CDCDCD"/>
                </a:solidFill>
              </a:rPr>
              <a:t>3</a:t>
            </a:r>
            <a:endParaRPr lang="en-US" sz="9600" b="1" dirty="0">
              <a:solidFill>
                <a:srgbClr val="CDCD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Integrating large volume of data from multiple sources</a:t>
            </a:r>
            <a:endParaRPr lang="en-US" dirty="0"/>
          </a:p>
        </p:txBody>
      </p:sp>
      <p:sp>
        <p:nvSpPr>
          <p:cNvPr id="137" name="TextBox 56"/>
          <p:cNvSpPr txBox="1"/>
          <p:nvPr/>
        </p:nvSpPr>
        <p:spPr>
          <a:xfrm>
            <a:off x="1079372" y="4147354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acquire data?</a:t>
            </a:r>
          </a:p>
        </p:txBody>
      </p:sp>
      <p:sp>
        <p:nvSpPr>
          <p:cNvPr id="138" name="TextBox 61"/>
          <p:cNvSpPr txBox="1"/>
          <p:nvPr/>
        </p:nvSpPr>
        <p:spPr>
          <a:xfrm>
            <a:off x="4130387" y="4147353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create a unified data view?</a:t>
            </a:r>
          </a:p>
        </p:txBody>
      </p:sp>
      <p:sp>
        <p:nvSpPr>
          <p:cNvPr id="139" name="TextBox 62"/>
          <p:cNvSpPr txBox="1"/>
          <p:nvPr/>
        </p:nvSpPr>
        <p:spPr>
          <a:xfrm>
            <a:off x="8310814" y="4172932"/>
            <a:ext cx="265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enable consumption?</a:t>
            </a:r>
          </a:p>
        </p:txBody>
      </p:sp>
      <p:pic>
        <p:nvPicPr>
          <p:cNvPr id="4098" name="Picture 2" descr="https://static.thenounproject.com/png/690989-200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42" y="2859108"/>
            <a:ext cx="1080752" cy="108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tic.thenounproject.com/png/120392-20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307" y="2983342"/>
            <a:ext cx="956518" cy="9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tic.thenounproject.com/png/59220-20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261" y="2859108"/>
            <a:ext cx="1317899" cy="13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96925" y="1847739"/>
            <a:ext cx="405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 questions that need to be addressed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2343" y="3155030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CDCDCD"/>
                </a:solidFill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462895" y="3155030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rgbClr val="CDCDCD"/>
                </a:solidFill>
              </a:rPr>
              <a:t>2</a:t>
            </a:r>
            <a:endParaRPr lang="en-US" sz="9600" b="1" dirty="0">
              <a:solidFill>
                <a:srgbClr val="CDCDC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26855" y="3255914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rgbClr val="CDCDCD"/>
                </a:solidFill>
              </a:rPr>
              <a:t>3</a:t>
            </a:r>
            <a:endParaRPr lang="en-US" sz="9600" b="1" dirty="0">
              <a:solidFill>
                <a:srgbClr val="CDCDCD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1981" y="4540024"/>
            <a:ext cx="1877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the correct tools to combine data from different sources based on the data type 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33212" y="4540024"/>
            <a:ext cx="2322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Prioritize between clouds based platform vs an </a:t>
            </a:r>
            <a:r>
              <a:rPr lang="en-US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on-premise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data lake creation, based on business requirements 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691369" y="4540024"/>
            <a:ext cx="2539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Enable support for Visualization or Machine learning techniques  like Forecasting, clustering and other advance analytics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Integrating large volume of data from multiple sources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8569" y="1825883"/>
            <a:ext cx="11155181" cy="4062875"/>
            <a:chOff x="181610" y="1571504"/>
            <a:chExt cx="12374909" cy="4507119"/>
          </a:xfrm>
        </p:grpSpPr>
        <p:grpSp>
          <p:nvGrpSpPr>
            <p:cNvPr id="141" name="Group 140"/>
            <p:cNvGrpSpPr/>
            <p:nvPr/>
          </p:nvGrpSpPr>
          <p:grpSpPr>
            <a:xfrm>
              <a:off x="3546015" y="1862846"/>
              <a:ext cx="6987758" cy="4210933"/>
              <a:chOff x="3565318" y="2437310"/>
              <a:chExt cx="6987758" cy="4210933"/>
            </a:xfrm>
          </p:grpSpPr>
          <p:cxnSp>
            <p:nvCxnSpPr>
              <p:cNvPr id="142" name="Straight Arrow Connector 141"/>
              <p:cNvCxnSpPr>
                <a:cxnSpLocks/>
                <a:stCxn id="154" idx="3"/>
                <a:endCxn id="120" idx="1"/>
              </p:cNvCxnSpPr>
              <p:nvPr/>
            </p:nvCxnSpPr>
            <p:spPr>
              <a:xfrm flipV="1">
                <a:off x="9744719" y="3778188"/>
                <a:ext cx="808357" cy="2977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>
                <a:cxnSpLocks/>
                <a:stCxn id="158" idx="3"/>
                <a:endCxn id="121" idx="1"/>
              </p:cNvCxnSpPr>
              <p:nvPr/>
            </p:nvCxnSpPr>
            <p:spPr>
              <a:xfrm>
                <a:off x="9744720" y="4662946"/>
                <a:ext cx="808355" cy="59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cxnSpLocks/>
                <a:stCxn id="156" idx="3"/>
                <a:endCxn id="122" idx="1"/>
              </p:cNvCxnSpPr>
              <p:nvPr/>
            </p:nvCxnSpPr>
            <p:spPr>
              <a:xfrm flipV="1">
                <a:off x="9744720" y="5633035"/>
                <a:ext cx="808355" cy="5285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5" name="Elbow Connector 144"/>
              <p:cNvCxnSpPr>
                <a:cxnSpLocks/>
                <a:stCxn id="153" idx="3"/>
                <a:endCxn id="119" idx="1"/>
              </p:cNvCxnSpPr>
              <p:nvPr/>
            </p:nvCxnSpPr>
            <p:spPr>
              <a:xfrm>
                <a:off x="9744719" y="2818551"/>
                <a:ext cx="808357" cy="26415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6" name="Elbow Connector 145"/>
              <p:cNvCxnSpPr>
                <a:cxnSpLocks/>
                <a:stCxn id="153" idx="3"/>
                <a:endCxn id="118" idx="1"/>
              </p:cNvCxnSpPr>
              <p:nvPr/>
            </p:nvCxnSpPr>
            <p:spPr>
              <a:xfrm flipV="1">
                <a:off x="9744719" y="2437310"/>
                <a:ext cx="808357" cy="381241"/>
              </a:xfrm>
              <a:prstGeom prst="bentConnector3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47" name="Group 146"/>
              <p:cNvGrpSpPr/>
              <p:nvPr/>
            </p:nvGrpSpPr>
            <p:grpSpPr>
              <a:xfrm>
                <a:off x="3565318" y="2458550"/>
                <a:ext cx="6264000" cy="4189693"/>
                <a:chOff x="3565318" y="2458550"/>
                <a:chExt cx="6264000" cy="4189693"/>
              </a:xfrm>
            </p:grpSpPr>
            <p:sp>
              <p:nvSpPr>
                <p:cNvPr id="148" name="Rectangle 147"/>
                <p:cNvSpPr/>
                <p:nvPr/>
              </p:nvSpPr>
              <p:spPr bwMode="auto">
                <a:xfrm>
                  <a:off x="3643721" y="3287557"/>
                  <a:ext cx="1271501" cy="1603303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  <a:headEnd/>
                  <a:tailEnd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IN" sz="1200" b="1" dirty="0">
                      <a:solidFill>
                        <a:schemeClr val="tx2"/>
                      </a:solidFill>
                      <a:latin typeface="Arial" panose="020B0604020202020204" pitchFamily="34" charset="0"/>
                      <a:ea typeface="Segoe UI" panose="020B0502040204020203" pitchFamily="34" charset="0"/>
                      <a:cs typeface="Arial" panose="020B0604020202020204" pitchFamily="34" charset="0"/>
                    </a:rPr>
                    <a:t>Data Lake</a:t>
                  </a:r>
                </a:p>
                <a:p>
                  <a:pPr algn="ctr"/>
                  <a:r>
                    <a:rPr lang="en-IN" sz="1200" dirty="0">
                      <a:solidFill>
                        <a:schemeClr val="tx2"/>
                      </a:solidFill>
                      <a:latin typeface="Arial" panose="020B0604020202020204" pitchFamily="34" charset="0"/>
                      <a:ea typeface="Segoe UI" panose="020B0502040204020203" pitchFamily="34" charset="0"/>
                      <a:cs typeface="Arial" panose="020B0604020202020204" pitchFamily="34" charset="0"/>
                    </a:rPr>
                    <a:t>(Example: S3)</a:t>
                  </a:r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565318" y="2458550"/>
                  <a:ext cx="6264000" cy="4189693"/>
                  <a:chOff x="3565318" y="2458550"/>
                  <a:chExt cx="6264000" cy="4189693"/>
                </a:xfrm>
              </p:grpSpPr>
              <p:grpSp>
                <p:nvGrpSpPr>
                  <p:cNvPr id="150" name="Group 149"/>
                  <p:cNvGrpSpPr/>
                  <p:nvPr/>
                </p:nvGrpSpPr>
                <p:grpSpPr>
                  <a:xfrm>
                    <a:off x="3594025" y="2458550"/>
                    <a:ext cx="6150694" cy="3539770"/>
                    <a:chOff x="3594025" y="2458550"/>
                    <a:chExt cx="6150694" cy="3539770"/>
                  </a:xfrm>
                </p:grpSpPr>
                <p:sp>
                  <p:nvSpPr>
                    <p:cNvPr id="152" name="Rectangle 151"/>
                    <p:cNvSpPr/>
                    <p:nvPr/>
                  </p:nvSpPr>
                  <p:spPr bwMode="auto">
                    <a:xfrm>
                      <a:off x="5532352" y="2458550"/>
                      <a:ext cx="2088000" cy="720001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noFill/>
                      <a:headEnd/>
                      <a:tailEnd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Relational Data Store</a:t>
                      </a:r>
                    </a:p>
                    <a:p>
                      <a:pPr algn="ctr"/>
                      <a:r>
                        <a:rPr lang="en-IN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(Ex: AWS Redshift)</a:t>
                      </a:r>
                    </a:p>
                  </p:txBody>
                </p:sp>
                <p:sp>
                  <p:nvSpPr>
                    <p:cNvPr id="153" name="Rectangle 152"/>
                    <p:cNvSpPr/>
                    <p:nvPr/>
                  </p:nvSpPr>
                  <p:spPr bwMode="auto">
                    <a:xfrm>
                      <a:off x="8016719" y="2458551"/>
                      <a:ext cx="1728000" cy="720001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noFill/>
                      <a:headEnd/>
                      <a:tailEnd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Enterprise Reporting Platform</a:t>
                      </a:r>
                    </a:p>
                  </p:txBody>
                </p:sp>
                <p:sp>
                  <p:nvSpPr>
                    <p:cNvPr id="154" name="Rectangle 153"/>
                    <p:cNvSpPr/>
                    <p:nvPr/>
                  </p:nvSpPr>
                  <p:spPr bwMode="auto">
                    <a:xfrm>
                      <a:off x="8016719" y="3421165"/>
                      <a:ext cx="1728000" cy="720000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noFill/>
                      <a:headEnd/>
                      <a:tailEnd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API endpoints </a:t>
                      </a:r>
                    </a:p>
                  </p:txBody>
                </p:sp>
                <p:sp>
                  <p:nvSpPr>
                    <p:cNvPr id="155" name="Rectangle 154"/>
                    <p:cNvSpPr/>
                    <p:nvPr/>
                  </p:nvSpPr>
                  <p:spPr bwMode="auto">
                    <a:xfrm>
                      <a:off x="5532352" y="3608713"/>
                      <a:ext cx="2088000" cy="720000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noFill/>
                      <a:headEnd/>
                      <a:tailEnd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Indexing and Querying</a:t>
                      </a:r>
                    </a:p>
                    <a:p>
                      <a:pPr algn="ctr"/>
                      <a:r>
                        <a:rPr lang="en-IN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(Ex: Elastic Search)</a:t>
                      </a:r>
                    </a:p>
                  </p:txBody>
                </p:sp>
                <p:sp>
                  <p:nvSpPr>
                    <p:cNvPr id="156" name="Rectangle 155"/>
                    <p:cNvSpPr/>
                    <p:nvPr/>
                  </p:nvSpPr>
                  <p:spPr bwMode="auto">
                    <a:xfrm>
                      <a:off x="8016719" y="5278320"/>
                      <a:ext cx="1728000" cy="720000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noFill/>
                      <a:headEnd/>
                      <a:tailEnd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Real time Indexing</a:t>
                      </a:r>
                    </a:p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(Ex: Elastic Cache)</a:t>
                      </a:r>
                    </a:p>
                  </p:txBody>
                </p:sp>
                <p:sp>
                  <p:nvSpPr>
                    <p:cNvPr id="157" name="Rectangle 156"/>
                    <p:cNvSpPr/>
                    <p:nvPr/>
                  </p:nvSpPr>
                  <p:spPr bwMode="auto">
                    <a:xfrm>
                      <a:off x="5532352" y="4725097"/>
                      <a:ext cx="2088000" cy="995236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noFill/>
                      <a:headEnd/>
                      <a:tailEnd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Distributed Processing</a:t>
                      </a:r>
                    </a:p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Feature Engineering</a:t>
                      </a:r>
                    </a:p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Data Sampling</a:t>
                      </a:r>
                    </a:p>
                    <a:p>
                      <a:pPr algn="ctr"/>
                      <a:r>
                        <a:rPr lang="en-IN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(Ex: Spark)</a:t>
                      </a:r>
                    </a:p>
                  </p:txBody>
                </p:sp>
                <p:sp>
                  <p:nvSpPr>
                    <p:cNvPr id="158" name="Rectangle 157"/>
                    <p:cNvSpPr/>
                    <p:nvPr/>
                  </p:nvSpPr>
                  <p:spPr bwMode="auto">
                    <a:xfrm>
                      <a:off x="8016719" y="4302946"/>
                      <a:ext cx="1728000" cy="720000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</a:schemeClr>
                    </a:solidFill>
                    <a:ln>
                      <a:noFill/>
                      <a:headEnd/>
                      <a:tailEnd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Machine Learning Workbench</a:t>
                      </a:r>
                    </a:p>
                  </p:txBody>
                </p:sp>
                <p:cxnSp>
                  <p:nvCxnSpPr>
                    <p:cNvPr id="159" name="Straight Arrow Connector 158"/>
                    <p:cNvCxnSpPr>
                      <a:cxnSpLocks/>
                      <a:stCxn id="152" idx="3"/>
                      <a:endCxn id="153" idx="1"/>
                    </p:cNvCxnSpPr>
                    <p:nvPr/>
                  </p:nvCxnSpPr>
                  <p:spPr>
                    <a:xfrm>
                      <a:off x="7620352" y="2818553"/>
                      <a:ext cx="396367" cy="1"/>
                    </a:xfrm>
                    <a:prstGeom prst="straightConnector1">
                      <a:avLst/>
                    </a:prstGeom>
                    <a:ln w="38100">
                      <a:solidFill>
                        <a:schemeClr val="bg1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Straight Arrow Connector 159"/>
                    <p:cNvCxnSpPr>
                      <a:cxnSpLocks/>
                      <a:endCxn id="154" idx="1"/>
                    </p:cNvCxnSpPr>
                    <p:nvPr/>
                  </p:nvCxnSpPr>
                  <p:spPr>
                    <a:xfrm flipV="1">
                      <a:off x="7620352" y="3781166"/>
                      <a:ext cx="396367" cy="9848"/>
                    </a:xfrm>
                    <a:prstGeom prst="straightConnector1">
                      <a:avLst/>
                    </a:prstGeom>
                    <a:ln w="38100">
                      <a:solidFill>
                        <a:schemeClr val="bg1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Elbow Connector 160"/>
                    <p:cNvCxnSpPr>
                      <a:cxnSpLocks/>
                      <a:stCxn id="164" idx="3"/>
                      <a:endCxn id="152" idx="1"/>
                    </p:cNvCxnSpPr>
                    <p:nvPr/>
                  </p:nvCxnSpPr>
                  <p:spPr>
                    <a:xfrm flipV="1">
                      <a:off x="4997912" y="2818550"/>
                      <a:ext cx="534440" cy="1246266"/>
                    </a:xfrm>
                    <a:prstGeom prst="bentConnector3">
                      <a:avLst>
                        <a:gd name="adj1" fmla="val 50000"/>
                      </a:avLst>
                    </a:prstGeom>
                    <a:ln w="38100">
                      <a:solidFill>
                        <a:schemeClr val="bg1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Elbow Connector 161"/>
                    <p:cNvCxnSpPr>
                      <a:cxnSpLocks/>
                      <a:stCxn id="164" idx="3"/>
                      <a:endCxn id="157" idx="1"/>
                    </p:cNvCxnSpPr>
                    <p:nvPr/>
                  </p:nvCxnSpPr>
                  <p:spPr>
                    <a:xfrm>
                      <a:off x="4997912" y="4064817"/>
                      <a:ext cx="534440" cy="1157899"/>
                    </a:xfrm>
                    <a:prstGeom prst="bentConnector3">
                      <a:avLst>
                        <a:gd name="adj1" fmla="val 50000"/>
                      </a:avLst>
                    </a:prstGeom>
                    <a:ln w="38100">
                      <a:solidFill>
                        <a:schemeClr val="bg1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Elbow Connector 162"/>
                    <p:cNvCxnSpPr/>
                    <p:nvPr/>
                  </p:nvCxnSpPr>
                  <p:spPr>
                    <a:xfrm>
                      <a:off x="7544032" y="5288032"/>
                      <a:ext cx="472687" cy="511933"/>
                    </a:xfrm>
                    <a:prstGeom prst="bentConnector3">
                      <a:avLst/>
                    </a:prstGeom>
                    <a:ln w="38100">
                      <a:solidFill>
                        <a:schemeClr val="bg1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4" name="Rectangle 163"/>
                    <p:cNvSpPr/>
                    <p:nvPr/>
                  </p:nvSpPr>
                  <p:spPr>
                    <a:xfrm>
                      <a:off x="3594025" y="3178549"/>
                      <a:ext cx="1403887" cy="1772534"/>
                    </a:xfrm>
                    <a:prstGeom prst="rect">
                      <a:avLst/>
                    </a:prstGeom>
                    <a:noFill/>
                    <a:ln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2"/>
                        </a:solidFill>
                        <a:latin typeface="Arial" panose="020B0604020202020204" pitchFamily="34" charset="0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65" name="Elbow Connector 164"/>
                    <p:cNvCxnSpPr/>
                    <p:nvPr/>
                  </p:nvCxnSpPr>
                  <p:spPr>
                    <a:xfrm flipV="1">
                      <a:off x="7544032" y="4736134"/>
                      <a:ext cx="472688" cy="551898"/>
                    </a:xfrm>
                    <a:prstGeom prst="bentConnector3">
                      <a:avLst/>
                    </a:prstGeom>
                    <a:ln w="38100">
                      <a:solidFill>
                        <a:schemeClr val="bg1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1" name="TextBox 63"/>
                  <p:cNvSpPr txBox="1"/>
                  <p:nvPr/>
                </p:nvSpPr>
                <p:spPr>
                  <a:xfrm>
                    <a:off x="3565318" y="6340957"/>
                    <a:ext cx="6264000" cy="3072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200" b="1" dirty="0">
                        <a:solidFill>
                          <a:srgbClr val="94B5D7"/>
                        </a:solidFill>
                        <a:latin typeface="Arial" panose="020B0604020202020204" pitchFamily="34" charset="0"/>
                        <a:ea typeface="Segoe UI" panose="020B0502040204020203" pitchFamily="34" charset="0"/>
                        <a:cs typeface="Arial" panose="020B0604020202020204" pitchFamily="34" charset="0"/>
                      </a:rPr>
                      <a:t>Isolating Compute from Storage</a:t>
                    </a:r>
                  </a:p>
                </p:txBody>
              </p:sp>
            </p:grpSp>
          </p:grpSp>
        </p:grpSp>
        <p:grpSp>
          <p:nvGrpSpPr>
            <p:cNvPr id="125" name="Group 124"/>
            <p:cNvGrpSpPr/>
            <p:nvPr/>
          </p:nvGrpSpPr>
          <p:grpSpPr>
            <a:xfrm>
              <a:off x="181610" y="1571504"/>
              <a:ext cx="3403362" cy="4503501"/>
              <a:chOff x="58035" y="1888784"/>
              <a:chExt cx="3403362" cy="4503501"/>
            </a:xfrm>
          </p:grpSpPr>
          <p:sp>
            <p:nvSpPr>
              <p:cNvPr id="126" name="Rectangle 125"/>
              <p:cNvSpPr/>
              <p:nvPr/>
            </p:nvSpPr>
            <p:spPr bwMode="auto">
              <a:xfrm>
                <a:off x="1587823" y="1888784"/>
                <a:ext cx="1513574" cy="37938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IN" sz="12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Data Integration</a:t>
                </a:r>
                <a:endParaRPr lang="en-IN" sz="12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7" name="Straight Arrow Connector 126"/>
              <p:cNvCxnSpPr/>
              <p:nvPr/>
            </p:nvCxnSpPr>
            <p:spPr>
              <a:xfrm flipV="1">
                <a:off x="3101397" y="3782492"/>
                <a:ext cx="36000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8" name="Rectangle 127"/>
              <p:cNvSpPr/>
              <p:nvPr/>
            </p:nvSpPr>
            <p:spPr bwMode="auto">
              <a:xfrm>
                <a:off x="162674" y="1893224"/>
                <a:ext cx="1242478" cy="37766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sz="1400" b="1" dirty="0">
                  <a:solidFill>
                    <a:srgbClr val="0070C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694900" y="1975729"/>
                <a:ext cx="1308080" cy="150840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en-IN" sz="12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IN" sz="12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IN" sz="12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Structured </a:t>
                </a:r>
                <a:endParaRPr lang="en-IN" sz="1200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 bwMode="auto">
              <a:xfrm>
                <a:off x="1681663" y="4071528"/>
                <a:ext cx="1308080" cy="150840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en-IN" sz="12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IN" sz="12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IN" sz="12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Unstructured</a:t>
                </a:r>
                <a:endParaRPr lang="en-IN" sz="1200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2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86E0932B-348A-4C8F-8E43-4C37E1ABE4C7}"/>
                  </a:ext>
                </a:extLst>
              </p:cNvPr>
              <p:cNvSpPr txBox="1"/>
              <p:nvPr/>
            </p:nvSpPr>
            <p:spPr>
              <a:xfrm>
                <a:off x="141544" y="2048801"/>
                <a:ext cx="1220745" cy="47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Conventional Data Sources</a:t>
                </a:r>
              </a:p>
            </p:txBody>
          </p:sp>
          <p:sp>
            <p:nvSpPr>
              <p:cNvPr id="132" name="TextBox 42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31D8553-C508-4786-9FBD-AE24DBC8B3B8}"/>
                  </a:ext>
                </a:extLst>
              </p:cNvPr>
              <p:cNvSpPr txBox="1"/>
              <p:nvPr/>
            </p:nvSpPr>
            <p:spPr>
              <a:xfrm>
                <a:off x="58035" y="3030373"/>
                <a:ext cx="1447340" cy="47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Unconventional Data Sources</a:t>
                </a:r>
              </a:p>
            </p:txBody>
          </p:sp>
          <p:sp>
            <p:nvSpPr>
              <p:cNvPr id="133" name="TextBox 43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7E6A7EE2-F002-4F56-8BC2-70F563944271}"/>
                  </a:ext>
                </a:extLst>
              </p:cNvPr>
              <p:cNvSpPr txBox="1"/>
              <p:nvPr/>
            </p:nvSpPr>
            <p:spPr>
              <a:xfrm>
                <a:off x="145172" y="3868907"/>
                <a:ext cx="1329810" cy="47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External Data Sources</a:t>
                </a:r>
              </a:p>
            </p:txBody>
          </p:sp>
          <p:sp>
            <p:nvSpPr>
              <p:cNvPr id="134" name="TextBox 44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90BEB28F-633A-4C6B-81F6-4A75FA61C5C4}"/>
                  </a:ext>
                </a:extLst>
              </p:cNvPr>
              <p:cNvSpPr txBox="1"/>
              <p:nvPr/>
            </p:nvSpPr>
            <p:spPr>
              <a:xfrm>
                <a:off x="141999" y="4825684"/>
                <a:ext cx="1329810" cy="478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Internal Data Sources</a:t>
                </a:r>
              </a:p>
            </p:txBody>
          </p:sp>
          <p:sp>
            <p:nvSpPr>
              <p:cNvPr id="135" name="TextBox 65"/>
              <p:cNvSpPr txBox="1"/>
              <p:nvPr/>
            </p:nvSpPr>
            <p:spPr>
              <a:xfrm>
                <a:off x="162674" y="6084998"/>
                <a:ext cx="2895248" cy="307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Segoe UI" panose="020B0502040204020203" pitchFamily="34" charset="0"/>
                    <a:cs typeface="Arial" panose="020B0604020202020204" pitchFamily="34" charset="0"/>
                  </a:rPr>
                  <a:t>Data Type specific ETL toolset</a:t>
                </a:r>
              </a:p>
            </p:txBody>
          </p:sp>
        </p:grpSp>
        <p:sp>
          <p:nvSpPr>
            <p:cNvPr id="118" name="Rectangle 117"/>
            <p:cNvSpPr/>
            <p:nvPr/>
          </p:nvSpPr>
          <p:spPr bwMode="auto">
            <a:xfrm>
              <a:off x="10533773" y="1634247"/>
              <a:ext cx="15480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05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CANNED REPORTS</a:t>
              </a: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10533773" y="2279642"/>
              <a:ext cx="15480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05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SELF SERVICE BI</a:t>
              </a: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0533773" y="2975124"/>
              <a:ext cx="15480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05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OPERATIONAL</a:t>
              </a: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0533773" y="3860472"/>
              <a:ext cx="15480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05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ADVANCED ANALYTICS</a:t>
              </a: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0533773" y="4829971"/>
              <a:ext cx="15480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05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REAL TIME REPORTING</a:t>
              </a:r>
            </a:p>
          </p:txBody>
        </p:sp>
        <p:sp>
          <p:nvSpPr>
            <p:cNvPr id="123" name="TextBox 67"/>
            <p:cNvSpPr txBox="1"/>
            <p:nvPr/>
          </p:nvSpPr>
          <p:spPr>
            <a:xfrm>
              <a:off x="10174536" y="5771336"/>
              <a:ext cx="2381983" cy="3072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Workload Aware Compute</a:t>
              </a: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>
              <a:off x="1402230" y="3464279"/>
              <a:ext cx="353782" cy="413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6" name="TextBox 56"/>
          <p:cNvSpPr txBox="1"/>
          <p:nvPr/>
        </p:nvSpPr>
        <p:spPr>
          <a:xfrm>
            <a:off x="754606" y="1380688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acquire data?</a:t>
            </a:r>
          </a:p>
        </p:txBody>
      </p:sp>
      <p:sp>
        <p:nvSpPr>
          <p:cNvPr id="167" name="TextBox 61"/>
          <p:cNvSpPr txBox="1"/>
          <p:nvPr/>
        </p:nvSpPr>
        <p:spPr>
          <a:xfrm>
            <a:off x="4692754" y="1380687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create a unified data view?</a:t>
            </a:r>
          </a:p>
        </p:txBody>
      </p:sp>
      <p:sp>
        <p:nvSpPr>
          <p:cNvPr id="168" name="TextBox 62"/>
          <p:cNvSpPr txBox="1"/>
          <p:nvPr/>
        </p:nvSpPr>
        <p:spPr>
          <a:xfrm>
            <a:off x="9588823" y="1276391"/>
            <a:ext cx="172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enable consumption?</a:t>
            </a:r>
          </a:p>
        </p:txBody>
      </p:sp>
      <p:pic>
        <p:nvPicPr>
          <p:cNvPr id="5122" name="Picture 2" descr="https://static.thenounproject.com/png/662371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49" y="2075000"/>
            <a:ext cx="461788" cy="4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tic.thenounproject.com/png/794569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50" y="3950825"/>
            <a:ext cx="514897" cy="51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/>
          <p:cNvCxnSpPr/>
          <p:nvPr/>
        </p:nvCxnSpPr>
        <p:spPr>
          <a:xfrm>
            <a:off x="4919372" y="3388204"/>
            <a:ext cx="318912" cy="372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310134" y="1235011"/>
            <a:ext cx="2890489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308622" y="1254814"/>
            <a:ext cx="583902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236302" y="1254814"/>
            <a:ext cx="236940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 Examples of some of our previous work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EA4F2C6F-AC96-4BC0-822D-3586A82937D1}"/>
              </a:ext>
            </a:extLst>
          </p:cNvPr>
          <p:cNvSpPr/>
          <p:nvPr/>
        </p:nvSpPr>
        <p:spPr>
          <a:xfrm>
            <a:off x="4333810" y="2786899"/>
            <a:ext cx="3024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09E7E225-2F61-479D-ACC0-0FB3A277AB1A}"/>
              </a:ext>
            </a:extLst>
          </p:cNvPr>
          <p:cNvSpPr/>
          <p:nvPr/>
        </p:nvSpPr>
        <p:spPr>
          <a:xfrm>
            <a:off x="599654" y="2786899"/>
            <a:ext cx="3024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F8B7F48E-F3C3-4547-846A-C93DB633CCC5}"/>
              </a:ext>
            </a:extLst>
          </p:cNvPr>
          <p:cNvSpPr/>
          <p:nvPr/>
        </p:nvSpPr>
        <p:spPr>
          <a:xfrm>
            <a:off x="8067966" y="2786899"/>
            <a:ext cx="2988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599654" y="4293753"/>
            <a:ext cx="302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Profile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Driver behavior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predict vehicle risks </a:t>
            </a: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 estimate</a:t>
            </a:r>
            <a:r>
              <a:rPr kumimoji="0" lang="en-US" sz="1400" b="0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warranty costs using </a:t>
            </a:r>
            <a:r>
              <a:rPr kumimoji="0" lang="en-US" sz="1400" b="1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IOT </a:t>
            </a:r>
            <a:r>
              <a:rPr kumimoji="0" lang="en-US" sz="1400" b="0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729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8067966" y="4293753"/>
            <a:ext cx="32525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i="1" dirty="0" smtClean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</a:t>
            </a:r>
            <a:r>
              <a:rPr lang="en-US" sz="1400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business performance from existing </a:t>
            </a:r>
            <a:r>
              <a:rPr lang="en-US" sz="1400" b="1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 to 95% service levels</a:t>
            </a:r>
            <a:r>
              <a:rPr lang="en-US" sz="1400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</a:t>
            </a:r>
            <a:r>
              <a:rPr lang="en-US" sz="1400" i="1" dirty="0" smtClean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impactted13 </a:t>
            </a:r>
            <a:r>
              <a:rPr lang="en-US" sz="1400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 Customer Service requests annually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4333810" y="4293753"/>
            <a:ext cx="302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kumimoji="0" lang="en-US" sz="1400" b="0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data from silos into a centralized </a:t>
            </a:r>
            <a:r>
              <a:rPr kumimoji="0" lang="en-US" sz="1400" b="1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cloud based platform </a:t>
            </a:r>
            <a:r>
              <a:rPr kumimoji="0" lang="en-US" sz="1400" b="0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b</a:t>
            </a: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uild a </a:t>
            </a:r>
            <a:r>
              <a:rPr kumimoji="0" lang="en-US" sz="1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recommendation engine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00729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d30y9cdsu7xlg0.cloudfront.net/png/1572169-200.png">
            <a:extLst>
              <a:ext uri="{FF2B5EF4-FFF2-40B4-BE49-F238E27FC236}">
                <a16:creationId xmlns="" xmlns:a16="http://schemas.microsoft.com/office/drawing/2014/main" id="{A4907A9F-D3FA-4EA1-8927-5D01FADE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08" y="2511122"/>
            <a:ext cx="1111691" cy="111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8837" y="3239232"/>
            <a:ext cx="2825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Leading German automobile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32179" y="3239232"/>
            <a:ext cx="2589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Leading Food distribution company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s://static.thenounproject.com/png/1157404-20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549" y="2549168"/>
            <a:ext cx="1054521" cy="105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144180" y="3280523"/>
            <a:ext cx="3026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Leading Home Appliance Repair Services provider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710199" y="2059584"/>
            <a:ext cx="28029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IOT sensor data to mine insights on driving patterns 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4554904" y="2035903"/>
            <a:ext cx="28029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cloud infrastructure to generate real time product recommendations 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8080560" y="2033743"/>
            <a:ext cx="3094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levels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leveraging </a:t>
            </a:r>
            <a:r>
              <a:rPr lang="en-US" sz="1400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on multiple segments across supply chain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Image result for appliance repair icon no background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18" y="2823883"/>
            <a:ext cx="486167" cy="48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3754615"/>
  <p:tag name="FILLFORESCHEMECOLOR" val="5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29767</TotalTime>
  <Words>1959</Words>
  <Application>Microsoft Office PowerPoint</Application>
  <PresentationFormat>Widescreen</PresentationFormat>
  <Paragraphs>358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Avenir Book</vt:lpstr>
      <vt:lpstr>Calibri</vt:lpstr>
      <vt:lpstr>Lucida Sans</vt:lpstr>
      <vt:lpstr>Mangal</vt:lpstr>
      <vt:lpstr>Open Sans</vt:lpstr>
      <vt:lpstr>Segoe UI</vt:lpstr>
      <vt:lpstr>Segoe UI Light</vt:lpstr>
      <vt:lpstr>Verdana</vt:lpstr>
      <vt:lpstr>Wingdings</vt:lpstr>
      <vt:lpstr>1_Office Theme</vt:lpstr>
      <vt:lpstr>LatentView Capability demonstration </vt:lpstr>
      <vt:lpstr>Agenda</vt:lpstr>
      <vt:lpstr>PowerPoint Presentation</vt:lpstr>
      <vt:lpstr>Why do we need to look beyond traditional data</vt:lpstr>
      <vt:lpstr>Key data sources in Automobile industry</vt:lpstr>
      <vt:lpstr>Integrating large volume of data from multiple sources</vt:lpstr>
      <vt:lpstr>Integrating large volume of data from multiple sources</vt:lpstr>
      <vt:lpstr>Integrating large volume of data from multiple sources</vt:lpstr>
      <vt:lpstr> Examples of some of our previous work</vt:lpstr>
      <vt:lpstr>1. Profile driver behavior using IOT sensor data </vt:lpstr>
      <vt:lpstr>2. Recommendation Engine for food distribution company</vt:lpstr>
      <vt:lpstr>2. Scaling up the machine learning solution to Big data </vt:lpstr>
      <vt:lpstr>3. Improving Home Service Requests Operational Efficiency</vt:lpstr>
      <vt:lpstr>PowerPoint Presentation</vt:lpstr>
      <vt:lpstr>Expertise in Cloud platforms</vt:lpstr>
      <vt:lpstr>PowerPoint Presentation</vt:lpstr>
      <vt:lpstr>LatentView- Data Engineering Capabilities</vt:lpstr>
      <vt:lpstr>Snapshot of Select Projects : Data Engineering</vt:lpstr>
      <vt:lpstr>Visualization Capabilities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Abhineet Basan</cp:lastModifiedBy>
  <cp:revision>3483</cp:revision>
  <dcterms:created xsi:type="dcterms:W3CDTF">2017-09-27T09:03:29Z</dcterms:created>
  <dcterms:modified xsi:type="dcterms:W3CDTF">2018-10-03T07:25:43Z</dcterms:modified>
</cp:coreProperties>
</file>